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sldIdLst>
    <p:sldId id="256" r:id="rId2"/>
    <p:sldId id="257" r:id="rId3"/>
    <p:sldId id="284" r:id="rId4"/>
    <p:sldId id="259" r:id="rId5"/>
    <p:sldId id="258" r:id="rId6"/>
    <p:sldId id="260" r:id="rId7"/>
    <p:sldId id="302" r:id="rId8"/>
    <p:sldId id="270" r:id="rId9"/>
    <p:sldId id="271" r:id="rId10"/>
    <p:sldId id="342" r:id="rId11"/>
    <p:sldId id="325" r:id="rId12"/>
    <p:sldId id="326" r:id="rId13"/>
    <p:sldId id="334" r:id="rId14"/>
    <p:sldId id="335" r:id="rId15"/>
    <p:sldId id="333" r:id="rId16"/>
    <p:sldId id="336" r:id="rId17"/>
    <p:sldId id="303" r:id="rId18"/>
    <p:sldId id="297" r:id="rId19"/>
    <p:sldId id="283" r:id="rId20"/>
    <p:sldId id="339" r:id="rId21"/>
    <p:sldId id="341" r:id="rId22"/>
    <p:sldId id="261" r:id="rId23"/>
    <p:sldId id="262" r:id="rId24"/>
    <p:sldId id="263" r:id="rId25"/>
    <p:sldId id="300" r:id="rId26"/>
    <p:sldId id="264" r:id="rId27"/>
    <p:sldId id="265" r:id="rId28"/>
    <p:sldId id="329" r:id="rId29"/>
    <p:sldId id="312" r:id="rId30"/>
    <p:sldId id="313" r:id="rId31"/>
    <p:sldId id="330" r:id="rId32"/>
    <p:sldId id="340" r:id="rId33"/>
    <p:sldId id="331" r:id="rId34"/>
    <p:sldId id="320" r:id="rId35"/>
    <p:sldId id="266" r:id="rId36"/>
    <p:sldId id="273" r:id="rId37"/>
    <p:sldId id="306" r:id="rId38"/>
    <p:sldId id="307" r:id="rId39"/>
    <p:sldId id="308" r:id="rId40"/>
    <p:sldId id="309" r:id="rId41"/>
    <p:sldId id="310" r:id="rId42"/>
    <p:sldId id="311" r:id="rId43"/>
    <p:sldId id="315" r:id="rId44"/>
    <p:sldId id="314" r:id="rId45"/>
    <p:sldId id="316" r:id="rId46"/>
    <p:sldId id="317" r:id="rId47"/>
    <p:sldId id="321" r:id="rId48"/>
    <p:sldId id="301" r:id="rId49"/>
    <p:sldId id="319" r:id="rId50"/>
    <p:sldId id="299" r:id="rId51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14" autoAdjust="0"/>
    <p:restoredTop sz="94576" autoAdjust="0"/>
  </p:normalViewPr>
  <p:slideViewPr>
    <p:cSldViewPr>
      <p:cViewPr varScale="1">
        <p:scale>
          <a:sx n="78" d="100"/>
          <a:sy n="78" d="100"/>
        </p:scale>
        <p:origin x="-95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74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B81374-1FD3-435E-90F7-6303183FC51F}" type="datetimeFigureOut">
              <a:rPr lang="sk-SK" smtClean="0"/>
              <a:pPr/>
              <a:t>1. 12. 2020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BB4432-EC32-4A9C-90AD-C2CAB0AF468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02254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91F53-0A23-43BC-AEEC-D605E8D9BDEA}" type="datetimeFigureOut">
              <a:rPr lang="sk-SK" smtClean="0"/>
              <a:pPr/>
              <a:t>1. 12. 2020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67A0-7B0C-48BA-B284-9EE5072F6A78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92013368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91F53-0A23-43BC-AEEC-D605E8D9BDEA}" type="datetimeFigureOut">
              <a:rPr lang="sk-SK" smtClean="0"/>
              <a:pPr/>
              <a:t>1. 12. 2020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67A0-7B0C-48BA-B284-9EE5072F6A78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56631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91F53-0A23-43BC-AEEC-D605E8D9BDEA}" type="datetimeFigureOut">
              <a:rPr lang="sk-SK" smtClean="0"/>
              <a:pPr/>
              <a:t>1. 12. 2020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67A0-7B0C-48BA-B284-9EE5072F6A78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863044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91F53-0A23-43BC-AEEC-D605E8D9BDEA}" type="datetimeFigureOut">
              <a:rPr lang="sk-SK" smtClean="0"/>
              <a:pPr/>
              <a:t>1. 12. 2020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67A0-7B0C-48BA-B284-9EE5072F6A78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78027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91F53-0A23-43BC-AEEC-D605E8D9BDEA}" type="datetimeFigureOut">
              <a:rPr lang="sk-SK" smtClean="0"/>
              <a:pPr/>
              <a:t>1. 12. 2020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67A0-7B0C-48BA-B284-9EE5072F6A78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03976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91F53-0A23-43BC-AEEC-D605E8D9BDEA}" type="datetimeFigureOut">
              <a:rPr lang="sk-SK" smtClean="0"/>
              <a:pPr/>
              <a:t>1. 12. 2020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67A0-7B0C-48BA-B284-9EE5072F6A78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73273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91F53-0A23-43BC-AEEC-D605E8D9BDEA}" type="datetimeFigureOut">
              <a:rPr lang="sk-SK" smtClean="0"/>
              <a:pPr/>
              <a:t>1. 12. 2020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67A0-7B0C-48BA-B284-9EE5072F6A78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57221973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91F53-0A23-43BC-AEEC-D605E8D9BDEA}" type="datetimeFigureOut">
              <a:rPr lang="sk-SK" smtClean="0"/>
              <a:pPr/>
              <a:t>1. 12. 2020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67A0-7B0C-48BA-B284-9EE5072F6A78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669946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91F53-0A23-43BC-AEEC-D605E8D9BDEA}" type="datetimeFigureOut">
              <a:rPr lang="sk-SK" smtClean="0"/>
              <a:pPr/>
              <a:t>1. 12. 2020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67A0-7B0C-48BA-B284-9EE5072F6A78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1060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91F53-0A23-43BC-AEEC-D605E8D9BDEA}" type="datetimeFigureOut">
              <a:rPr lang="sk-SK" smtClean="0"/>
              <a:pPr/>
              <a:t>1. 12. 2020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67A0-7B0C-48BA-B284-9EE5072F6A78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68855139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91F53-0A23-43BC-AEEC-D605E8D9BDEA}" type="datetimeFigureOut">
              <a:rPr lang="sk-SK" smtClean="0"/>
              <a:pPr/>
              <a:t>1. 12. 2020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67A0-7B0C-48BA-B284-9EE5072F6A78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91341311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91F53-0A23-43BC-AEEC-D605E8D9BDEA}" type="datetimeFigureOut">
              <a:rPr lang="sk-SK" smtClean="0"/>
              <a:pPr/>
              <a:t>1. 12. 2020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67A0-7B0C-48BA-B284-9EE5072F6A78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62546414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91F53-0A23-43BC-AEEC-D605E8D9BDEA}" type="datetimeFigureOut">
              <a:rPr lang="sk-SK" smtClean="0"/>
              <a:pPr/>
              <a:t>1. 12. 2020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67A0-7B0C-48BA-B284-9EE5072F6A78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11906603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91F53-0A23-43BC-AEEC-D605E8D9BDEA}" type="datetimeFigureOut">
              <a:rPr lang="sk-SK" smtClean="0"/>
              <a:pPr/>
              <a:t>1. 12. 2020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67A0-7B0C-48BA-B284-9EE5072F6A78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92281743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91F53-0A23-43BC-AEEC-D605E8D9BDEA}" type="datetimeFigureOut">
              <a:rPr lang="sk-SK" smtClean="0"/>
              <a:pPr/>
              <a:t>1. 12. 2020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67A0-7B0C-48BA-B284-9EE5072F6A78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5028972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91F53-0A23-43BC-AEEC-D605E8D9BDEA}" type="datetimeFigureOut">
              <a:rPr lang="sk-SK" smtClean="0"/>
              <a:pPr/>
              <a:t>1. 12. 2020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67A0-7B0C-48BA-B284-9EE5072F6A78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50381796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91F53-0A23-43BC-AEEC-D605E8D9BDEA}" type="datetimeFigureOut">
              <a:rPr lang="sk-SK" smtClean="0"/>
              <a:pPr/>
              <a:t>1. 12. 2020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10067A0-7B0C-48BA-B284-9EE5072F6A78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40933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ransition>
    <p:circl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14282" y="285728"/>
            <a:ext cx="8572560" cy="3429024"/>
          </a:xfrm>
        </p:spPr>
        <p:txBody>
          <a:bodyPr>
            <a:normAutofit/>
          </a:bodyPr>
          <a:lstStyle/>
          <a:p>
            <a:pPr algn="ctr"/>
            <a:r>
              <a:rPr lang="sk-SK" sz="5400" b="1" dirty="0">
                <a:latin typeface="Comic Sans MS" pitchFamily="66" charset="0"/>
              </a:rPr>
              <a:t>Obchodná akadémia</a:t>
            </a:r>
            <a:br>
              <a:rPr lang="sk-SK" sz="5400" b="1" dirty="0">
                <a:latin typeface="Comic Sans MS" pitchFamily="66" charset="0"/>
              </a:rPr>
            </a:br>
            <a:r>
              <a:rPr lang="sk-SK" sz="5400" b="1" dirty="0">
                <a:latin typeface="Comic Sans MS" pitchFamily="66" charset="0"/>
              </a:rPr>
              <a:t>Zlaté Moravce</a:t>
            </a:r>
            <a:r>
              <a:rPr lang="sk-SK" dirty="0"/>
              <a:t/>
            </a:r>
            <a:br>
              <a:rPr lang="sk-SK" dirty="0"/>
            </a:br>
            <a:r>
              <a:rPr lang="sk-SK" dirty="0"/>
              <a:t/>
            </a:r>
            <a:br>
              <a:rPr lang="sk-SK" dirty="0"/>
            </a:br>
            <a:endParaRPr lang="sk-SK" dirty="0"/>
          </a:p>
        </p:txBody>
      </p:sp>
      <p:pic>
        <p:nvPicPr>
          <p:cNvPr id="5" name="Obrázok 4" descr="OA_28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2643182"/>
            <a:ext cx="7715272" cy="3690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b="1" dirty="0" smtClean="0">
                <a:latin typeface="Comic Sans MS" pitchFamily="66" charset="0"/>
              </a:rPr>
              <a:t>Úspech našej cvičnej firmy Milky s.r.o. v Prahe</a:t>
            </a:r>
            <a:endParaRPr lang="sk-SK" b="1" dirty="0">
              <a:latin typeface="Comic Sans MS" pitchFamily="66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09598" y="2160590"/>
            <a:ext cx="7922841" cy="4364754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sk-SK" dirty="0" smtClean="0">
                <a:latin typeface="Comic Sans MS" pitchFamily="66" charset="0"/>
              </a:rPr>
              <a:t>V roku 2018 sme sa zúčastnili </a:t>
            </a:r>
            <a:r>
              <a:rPr lang="sk-SK" b="1" dirty="0" smtClean="0">
                <a:latin typeface="Comic Sans MS" pitchFamily="66" charset="0"/>
              </a:rPr>
              <a:t>24. Medzinárodného veľtrhu cvičných firiem v Prahe</a:t>
            </a:r>
            <a:r>
              <a:rPr lang="sk-SK" dirty="0" smtClean="0">
                <a:latin typeface="Comic Sans MS" pitchFamily="66" charset="0"/>
              </a:rPr>
              <a:t>, kde sme boli úspešní. Naši žiaci so svojou firmou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sk-SK" dirty="0" smtClean="0">
                <a:latin typeface="Comic Sans MS" pitchFamily="66" charset="0"/>
              </a:rPr>
              <a:t>Milky s.r.o. získali:</a:t>
            </a:r>
          </a:p>
          <a:p>
            <a:pPr>
              <a:buFontTx/>
              <a:buChar char="-"/>
            </a:pPr>
            <a:r>
              <a:rPr lang="sk-SK" dirty="0" smtClean="0">
                <a:latin typeface="Comic Sans MS" pitchFamily="66" charset="0"/>
              </a:rPr>
              <a:t>v kategórii </a:t>
            </a:r>
            <a:r>
              <a:rPr lang="sk-SK" b="1" dirty="0">
                <a:latin typeface="Comic Sans MS" pitchFamily="66" charset="0"/>
              </a:rPr>
              <a:t>„Najlepšia firma veľtrhu“, </a:t>
            </a:r>
            <a:r>
              <a:rPr lang="sk-SK" dirty="0">
                <a:latin typeface="Comic Sans MS" pitchFamily="66" charset="0"/>
              </a:rPr>
              <a:t>čo  predstavuje súčet bodov z kategórií stánok, katalóg a prezentácia  </a:t>
            </a:r>
            <a:r>
              <a:rPr lang="sk-SK" dirty="0" smtClean="0">
                <a:latin typeface="Comic Sans MS" pitchFamily="66" charset="0"/>
              </a:rPr>
              <a:t>- </a:t>
            </a:r>
            <a:r>
              <a:rPr lang="sk-SK" b="1" dirty="0" smtClean="0">
                <a:latin typeface="Comic Sans MS" pitchFamily="66" charset="0"/>
              </a:rPr>
              <a:t>2</a:t>
            </a:r>
            <a:r>
              <a:rPr lang="sk-SK" b="1" dirty="0">
                <a:latin typeface="Comic Sans MS" pitchFamily="66" charset="0"/>
              </a:rPr>
              <a:t>. </a:t>
            </a:r>
            <a:r>
              <a:rPr lang="sk-SK" b="1" dirty="0" smtClean="0">
                <a:latin typeface="Comic Sans MS" pitchFamily="66" charset="0"/>
              </a:rPr>
              <a:t>miesto</a:t>
            </a:r>
            <a:r>
              <a:rPr lang="sk-SK" dirty="0">
                <a:latin typeface="Comic Sans MS" pitchFamily="66" charset="0"/>
              </a:rPr>
              <a:t> v rámci celkového bodového vyhodnotenia zo </a:t>
            </a:r>
            <a:r>
              <a:rPr lang="sk-SK" b="1" dirty="0">
                <a:latin typeface="Comic Sans MS" pitchFamily="66" charset="0"/>
              </a:rPr>
              <a:t>110</a:t>
            </a:r>
            <a:r>
              <a:rPr lang="sk-SK" dirty="0">
                <a:latin typeface="Comic Sans MS" pitchFamily="66" charset="0"/>
              </a:rPr>
              <a:t> zúčastnených cvičných </a:t>
            </a:r>
            <a:r>
              <a:rPr lang="sk-SK" dirty="0" smtClean="0">
                <a:latin typeface="Comic Sans MS" pitchFamily="66" charset="0"/>
              </a:rPr>
              <a:t>firiem; </a:t>
            </a:r>
            <a:endParaRPr lang="sk-SK" dirty="0">
              <a:latin typeface="Comic Sans MS" pitchFamily="66" charset="0"/>
            </a:endParaRPr>
          </a:p>
          <a:p>
            <a:pPr>
              <a:buFontTx/>
              <a:buChar char="-"/>
            </a:pPr>
            <a:r>
              <a:rPr lang="sk-SK" dirty="0">
                <a:latin typeface="Comic Sans MS" pitchFamily="66" charset="0"/>
              </a:rPr>
              <a:t>v</a:t>
            </a:r>
            <a:r>
              <a:rPr lang="sk-SK" dirty="0" smtClean="0">
                <a:latin typeface="Comic Sans MS" pitchFamily="66" charset="0"/>
              </a:rPr>
              <a:t> kategórii</a:t>
            </a:r>
            <a:r>
              <a:rPr lang="sk-SK" dirty="0">
                <a:latin typeface="Comic Sans MS" pitchFamily="66" charset="0"/>
              </a:rPr>
              <a:t> </a:t>
            </a:r>
            <a:r>
              <a:rPr lang="sk-SK" b="1" dirty="0">
                <a:latin typeface="Comic Sans MS" pitchFamily="66" charset="0"/>
              </a:rPr>
              <a:t>„Najlepší katalóg CF“ </a:t>
            </a:r>
            <a:r>
              <a:rPr lang="sk-SK" dirty="0" smtClean="0">
                <a:latin typeface="Comic Sans MS" pitchFamily="66" charset="0"/>
              </a:rPr>
              <a:t>- </a:t>
            </a:r>
            <a:r>
              <a:rPr lang="sk-SK" b="1" dirty="0" smtClean="0">
                <a:latin typeface="Comic Sans MS" pitchFamily="66" charset="0"/>
              </a:rPr>
              <a:t>2</a:t>
            </a:r>
            <a:r>
              <a:rPr lang="sk-SK" b="1" dirty="0">
                <a:latin typeface="Comic Sans MS" pitchFamily="66" charset="0"/>
              </a:rPr>
              <a:t>. miesto</a:t>
            </a:r>
            <a:r>
              <a:rPr lang="sk-SK" dirty="0">
                <a:latin typeface="Comic Sans MS" pitchFamily="66" charset="0"/>
              </a:rPr>
              <a:t>  </a:t>
            </a:r>
            <a:r>
              <a:rPr lang="sk-SK" dirty="0" smtClean="0">
                <a:latin typeface="Comic Sans MS" pitchFamily="66" charset="0"/>
              </a:rPr>
              <a:t>- predmetom </a:t>
            </a:r>
            <a:r>
              <a:rPr lang="sk-SK" dirty="0">
                <a:latin typeface="Comic Sans MS" pitchFamily="66" charset="0"/>
              </a:rPr>
              <a:t>hodnotenia bola gramatická a štylistická správnosť, originalita, grafické spracovanie, zaujímavosť ponuky, celkový </a:t>
            </a:r>
            <a:r>
              <a:rPr lang="sk-SK" dirty="0" smtClean="0">
                <a:latin typeface="Comic Sans MS" pitchFamily="66" charset="0"/>
              </a:rPr>
              <a:t>dojem;</a:t>
            </a:r>
          </a:p>
          <a:p>
            <a:pPr>
              <a:buFontTx/>
              <a:buChar char="-"/>
            </a:pPr>
            <a:r>
              <a:rPr lang="sk-SK" dirty="0">
                <a:latin typeface="Comic Sans MS" pitchFamily="66" charset="0"/>
              </a:rPr>
              <a:t>v kategórii </a:t>
            </a:r>
            <a:r>
              <a:rPr lang="sk-SK" dirty="0" smtClean="0">
                <a:latin typeface="Comic Sans MS" pitchFamily="66" charset="0"/>
              </a:rPr>
              <a:t> </a:t>
            </a:r>
            <a:r>
              <a:rPr lang="sk-SK" b="1" dirty="0" smtClean="0">
                <a:latin typeface="Comic Sans MS" pitchFamily="66" charset="0"/>
              </a:rPr>
              <a:t>„Najlepší stánok“ - 3</a:t>
            </a:r>
            <a:r>
              <a:rPr lang="sk-SK" b="1" dirty="0">
                <a:latin typeface="Comic Sans MS" pitchFamily="66" charset="0"/>
              </a:rPr>
              <a:t>. </a:t>
            </a:r>
            <a:r>
              <a:rPr lang="sk-SK" b="1" dirty="0" smtClean="0">
                <a:latin typeface="Comic Sans MS" pitchFamily="66" charset="0"/>
              </a:rPr>
              <a:t>miesto</a:t>
            </a:r>
            <a:r>
              <a:rPr lang="sk-SK" dirty="0" smtClean="0">
                <a:latin typeface="Comic Sans MS" pitchFamily="66" charset="0"/>
              </a:rPr>
              <a:t> </a:t>
            </a:r>
            <a:r>
              <a:rPr lang="sk-SK" dirty="0">
                <a:latin typeface="Comic Sans MS" pitchFamily="66" charset="0"/>
              </a:rPr>
              <a:t>z </a:t>
            </a:r>
            <a:r>
              <a:rPr lang="sk-SK" b="1" dirty="0">
                <a:latin typeface="Comic Sans MS" pitchFamily="66" charset="0"/>
              </a:rPr>
              <a:t>59</a:t>
            </a:r>
            <a:r>
              <a:rPr lang="sk-SK" dirty="0">
                <a:latin typeface="Comic Sans MS" pitchFamily="66" charset="0"/>
              </a:rPr>
              <a:t> zahraničných cvičných firiem. Predmetom hodnotenia bol celkový vzhľad stánku, prístup k zákazníkovi vrátane komunikácie v anglickom jazyku,  správne vypĺňanie účtovných dokladov.</a:t>
            </a:r>
          </a:p>
        </p:txBody>
      </p:sp>
    </p:spTree>
    <p:extLst>
      <p:ext uri="{BB962C8B-B14F-4D97-AF65-F5344CB8AC3E}">
        <p14:creationId xmlns:p14="http://schemas.microsoft.com/office/powerpoint/2010/main" val="386628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598" y="188640"/>
            <a:ext cx="7562802" cy="1368152"/>
          </a:xfrm>
        </p:spPr>
        <p:txBody>
          <a:bodyPr>
            <a:normAutofit/>
          </a:bodyPr>
          <a:lstStyle/>
          <a:p>
            <a:r>
              <a:rPr lang="sk-SK" sz="4000" b="1" dirty="0" smtClean="0">
                <a:latin typeface="Comic Sans MS" pitchFamily="66" charset="0"/>
              </a:rPr>
              <a:t>Firma </a:t>
            </a:r>
            <a:r>
              <a:rPr lang="sk-SK" sz="4000" b="1" dirty="0">
                <a:latin typeface="Comic Sans MS" pitchFamily="66" charset="0"/>
              </a:rPr>
              <a:t>Milky, s.r.o. </a:t>
            </a:r>
            <a:r>
              <a:rPr lang="sk-SK" sz="4000" b="1" dirty="0" smtClean="0">
                <a:latin typeface="Comic Sans MS" pitchFamily="66" charset="0"/>
              </a:rPr>
              <a:t>v Prahe </a:t>
            </a:r>
            <a:endParaRPr lang="sk-SK" sz="4000" b="1" dirty="0">
              <a:latin typeface="Comic Sans MS" pitchFamily="66" charset="0"/>
            </a:endParaRPr>
          </a:p>
        </p:txBody>
      </p:sp>
      <p:pic>
        <p:nvPicPr>
          <p:cNvPr id="1026" name="Picture 2" descr="E:\Praha-fotky\IMG_56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428736"/>
            <a:ext cx="3859725" cy="2573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E:\Praha-fotky\IMG_56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9" y="1358284"/>
            <a:ext cx="3798352" cy="2532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E:\Praha-fotky\IMG_56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3789" y="4071943"/>
            <a:ext cx="3759584" cy="2506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E:\Praha-fotky\IMG_57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000503"/>
            <a:ext cx="4000528" cy="2667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E:\Praha-fotky\IMG_58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609600"/>
            <a:ext cx="6840759" cy="1320800"/>
          </a:xfrm>
        </p:spPr>
        <p:txBody>
          <a:bodyPr>
            <a:normAutofit/>
          </a:bodyPr>
          <a:lstStyle/>
          <a:p>
            <a:r>
              <a:rPr lang="sk-SK" b="1" dirty="0">
                <a:latin typeface="Comic Sans MS" pitchFamily="66" charset="0"/>
              </a:rPr>
              <a:t>Cvičná firma – Milky, </a:t>
            </a:r>
            <a:r>
              <a:rPr lang="sk-SK" b="1" dirty="0" smtClean="0">
                <a:latin typeface="Comic Sans MS" pitchFamily="66" charset="0"/>
              </a:rPr>
              <a:t>s.r.o</a:t>
            </a:r>
            <a:r>
              <a:rPr lang="sk-SK" b="1" dirty="0">
                <a:latin typeface="Comic Sans MS" pitchFamily="66" charset="0"/>
              </a:rPr>
              <a:t>. vo Viedni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09599" y="2160590"/>
            <a:ext cx="6347714" cy="4292746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sk-SK" sz="2400" dirty="0">
                <a:latin typeface="Comic Sans MS" pitchFamily="66" charset="0"/>
              </a:rPr>
              <a:t>ďalším veľkým úspechom našej CF bola  reprezentácia vo Viedni</a:t>
            </a:r>
          </a:p>
          <a:p>
            <a:pPr>
              <a:spcBef>
                <a:spcPts val="600"/>
              </a:spcBef>
            </a:pPr>
            <a:r>
              <a:rPr lang="sk-SK" sz="2400" dirty="0">
                <a:latin typeface="Comic Sans MS" pitchFamily="66" charset="0"/>
              </a:rPr>
              <a:t>CF prezentovala svoju činnosť – katalóg, vizitku, logo, slogan a vizáž </a:t>
            </a:r>
            <a:r>
              <a:rPr lang="sk-SK" sz="2400" dirty="0" smtClean="0">
                <a:latin typeface="Comic Sans MS" pitchFamily="66" charset="0"/>
              </a:rPr>
              <a:t>stánku</a:t>
            </a:r>
            <a:endParaRPr lang="sk-SK" sz="2400" dirty="0">
              <a:latin typeface="Comic Sans MS" pitchFamily="66" charset="0"/>
            </a:endParaRPr>
          </a:p>
          <a:p>
            <a:pPr>
              <a:spcBef>
                <a:spcPts val="600"/>
              </a:spcBef>
            </a:pPr>
            <a:r>
              <a:rPr lang="sk-SK" sz="2400" b="1" dirty="0">
                <a:latin typeface="Comic Sans MS" pitchFamily="66" charset="0"/>
              </a:rPr>
              <a:t>prezentácia a obchodovanie prebiehalo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sk-SK" sz="2400" b="1" dirty="0">
                <a:latin typeface="Comic Sans MS" pitchFamily="66" charset="0"/>
              </a:rPr>
              <a:t>  </a:t>
            </a:r>
            <a:r>
              <a:rPr lang="sk-SK" sz="2400" b="1" dirty="0" smtClean="0">
                <a:latin typeface="Comic Sans MS" pitchFamily="66" charset="0"/>
              </a:rPr>
              <a:t>v </a:t>
            </a:r>
            <a:r>
              <a:rPr lang="sk-SK" sz="2400" b="1" dirty="0">
                <a:latin typeface="Comic Sans MS" pitchFamily="66" charset="0"/>
              </a:rPr>
              <a:t>anglickom jazyku</a:t>
            </a:r>
          </a:p>
          <a:p>
            <a:pPr>
              <a:spcBef>
                <a:spcPts val="600"/>
              </a:spcBef>
            </a:pPr>
            <a:r>
              <a:rPr lang="sk-SK" sz="2400" dirty="0">
                <a:latin typeface="Comic Sans MS" pitchFamily="66" charset="0"/>
              </a:rPr>
              <a:t>CF Milky, </a:t>
            </a:r>
            <a:r>
              <a:rPr lang="sk-SK" sz="2400" dirty="0" smtClean="0">
                <a:latin typeface="Comic Sans MS" pitchFamily="66" charset="0"/>
              </a:rPr>
              <a:t>s.r.o</a:t>
            </a:r>
            <a:r>
              <a:rPr lang="sk-SK" sz="2400" dirty="0">
                <a:latin typeface="Comic Sans MS" pitchFamily="66" charset="0"/>
              </a:rPr>
              <a:t>. na veľtrhu získala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sk-SK" sz="2400" dirty="0">
                <a:latin typeface="Comic Sans MS" pitchFamily="66" charset="0"/>
              </a:rPr>
              <a:t>   </a:t>
            </a:r>
            <a:r>
              <a:rPr lang="sk-SK" sz="2400" b="1" dirty="0">
                <a:latin typeface="Comic Sans MS" pitchFamily="66" charset="0"/>
              </a:rPr>
              <a:t>1. miesto ako najlepší zahraničný   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sk-SK" sz="2400" b="1" dirty="0">
                <a:latin typeface="Comic Sans MS" pitchFamily="66" charset="0"/>
              </a:rPr>
              <a:t>  </a:t>
            </a:r>
            <a:r>
              <a:rPr lang="sk-SK" sz="2400" b="1" dirty="0" smtClean="0">
                <a:latin typeface="Comic Sans MS" pitchFamily="66" charset="0"/>
              </a:rPr>
              <a:t>obchodník </a:t>
            </a:r>
            <a:endParaRPr lang="sk-SK" sz="2400" b="1" dirty="0">
              <a:latin typeface="Comic Sans MS" pitchFamily="66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 descr="IMG_20181206_0956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86446" y="2714620"/>
            <a:ext cx="2857502" cy="3810003"/>
          </a:xfrm>
          <a:prstGeom prst="rect">
            <a:avLst/>
          </a:prstGeom>
        </p:spPr>
      </p:pic>
      <p:pic>
        <p:nvPicPr>
          <p:cNvPr id="7" name="Obrázok 6" descr="IMG_20181206_093328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71736" y="3238499"/>
            <a:ext cx="2714626" cy="3619501"/>
          </a:xfrm>
          <a:prstGeom prst="rect">
            <a:avLst/>
          </a:prstGeom>
        </p:spPr>
      </p:pic>
      <p:pic>
        <p:nvPicPr>
          <p:cNvPr id="4" name="Zástupný symbol obsahu 3" descr="IMG_20181206_131553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357686" y="214290"/>
            <a:ext cx="2612236" cy="3482981"/>
          </a:xfrm>
        </p:spPr>
      </p:pic>
      <p:pic>
        <p:nvPicPr>
          <p:cNvPr id="5" name="Obrázok 4" descr="IMG_20181206_12542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214290"/>
            <a:ext cx="3107535" cy="4143380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latin typeface="Comic Sans MS" pitchFamily="66" charset="0"/>
              </a:rPr>
              <a:t>Medzinárodná spolupráca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0"/>
            <a:ext cx="7355160" cy="490063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k-SK" sz="2000" dirty="0">
                <a:latin typeface="Comic Sans MS" pitchFamily="66" charset="0"/>
              </a:rPr>
              <a:t>v</a:t>
            </a:r>
            <a:r>
              <a:rPr lang="sk-SK" sz="2000" dirty="0" smtClean="0">
                <a:latin typeface="Comic Sans MS" pitchFamily="66" charset="0"/>
              </a:rPr>
              <a:t> </a:t>
            </a:r>
            <a:r>
              <a:rPr lang="sk-SK" sz="2000" dirty="0">
                <a:latin typeface="Comic Sans MS" pitchFamily="66" charset="0"/>
              </a:rPr>
              <a:t>školskom roku </a:t>
            </a:r>
            <a:r>
              <a:rPr lang="sk-SK" sz="2000" b="1" dirty="0">
                <a:latin typeface="Comic Sans MS" pitchFamily="66" charset="0"/>
              </a:rPr>
              <a:t>2018-2019</a:t>
            </a:r>
            <a:r>
              <a:rPr lang="sk-SK" sz="2000" dirty="0">
                <a:latin typeface="Comic Sans MS" pitchFamily="66" charset="0"/>
              </a:rPr>
              <a:t> začala naša škola medzinárodnú spoluprácu s </a:t>
            </a:r>
            <a:r>
              <a:rPr lang="sk-SK" sz="2000" b="1" dirty="0">
                <a:latin typeface="Comic Sans MS" pitchFamily="66" charset="0"/>
              </a:rPr>
              <a:t>Obchodnou akadémiou v Opave a Obchodnou akadémiou </a:t>
            </a:r>
            <a:r>
              <a:rPr lang="sk-SK" sz="2000" b="1" dirty="0" smtClean="0">
                <a:latin typeface="Comic Sans MS" pitchFamily="66" charset="0"/>
              </a:rPr>
              <a:t>vo Viedni</a:t>
            </a:r>
            <a:endParaRPr lang="sk-SK" sz="2000" b="1" dirty="0">
              <a:latin typeface="Comic Sans MS" pitchFamily="66" charset="0"/>
            </a:endParaRPr>
          </a:p>
          <a:p>
            <a:endParaRPr lang="sk-SK" sz="2000" dirty="0">
              <a:latin typeface="Comic Sans MS" pitchFamily="66" charset="0"/>
            </a:endParaRPr>
          </a:p>
          <a:p>
            <a:r>
              <a:rPr lang="sk-SK" sz="2000" b="1" dirty="0">
                <a:latin typeface="Comic Sans MS" pitchFamily="66" charset="0"/>
              </a:rPr>
              <a:t>V rámci spolupráce:</a:t>
            </a:r>
          </a:p>
          <a:p>
            <a:pPr>
              <a:buFontTx/>
              <a:buChar char="-"/>
            </a:pPr>
            <a:r>
              <a:rPr lang="sk-SK" sz="2000" dirty="0">
                <a:latin typeface="Comic Sans MS" pitchFamily="66" charset="0"/>
              </a:rPr>
              <a:t>sa </a:t>
            </a:r>
            <a:r>
              <a:rPr lang="sk-SK" sz="2000" dirty="0" smtClean="0">
                <a:latin typeface="Comic Sans MS" pitchFamily="66" charset="0"/>
              </a:rPr>
              <a:t>budú uskutočňovať </a:t>
            </a:r>
            <a:r>
              <a:rPr lang="sk-SK" sz="2000" dirty="0">
                <a:latin typeface="Comic Sans MS" pitchFamily="66" charset="0"/>
              </a:rPr>
              <a:t>výmenné pobyty žiakov;</a:t>
            </a:r>
          </a:p>
          <a:p>
            <a:pPr>
              <a:buFontTx/>
              <a:buChar char="-"/>
            </a:pPr>
            <a:r>
              <a:rPr lang="sk-SK" sz="2000" dirty="0">
                <a:latin typeface="Comic Sans MS" pitchFamily="66" charset="0"/>
              </a:rPr>
              <a:t>plánujeme zasadiť stromy troch krajín ako symbol ochrany životného prostredia a spolupráce;</a:t>
            </a:r>
          </a:p>
          <a:p>
            <a:pPr>
              <a:buFontTx/>
              <a:buChar char="-"/>
            </a:pPr>
            <a:r>
              <a:rPr lang="sk-SK" sz="2000" dirty="0">
                <a:latin typeface="Comic Sans MS" pitchFamily="66" charset="0"/>
              </a:rPr>
              <a:t>pripravujeme sa na medzinárodný veľtrh cvičných </a:t>
            </a:r>
            <a:r>
              <a:rPr lang="sk-SK" sz="2000" dirty="0" smtClean="0">
                <a:latin typeface="Comic Sans MS" pitchFamily="66" charset="0"/>
              </a:rPr>
              <a:t>firiem v zahraničí.</a:t>
            </a:r>
            <a:endParaRPr lang="sk-SK" sz="2000" dirty="0">
              <a:latin typeface="Comic Sans MS" pitchFamily="66" charset="0"/>
            </a:endParaRPr>
          </a:p>
          <a:p>
            <a:pPr marL="914400" lvl="2" indent="0">
              <a:buNone/>
            </a:pPr>
            <a:endParaRPr lang="sk-SK" sz="2000" dirty="0">
              <a:latin typeface="Comic Sans MS" pitchFamily="66" charset="0"/>
            </a:endParaRPr>
          </a:p>
          <a:p>
            <a:endParaRPr lang="sk-SK" dirty="0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2AE0AFB-55CF-422D-8BB0-A947B9585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latin typeface="Comic Sans MS" panose="030F0702030302020204" pitchFamily="66" charset="0"/>
              </a:rPr>
              <a:t>Projekty a programy školy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0CFECD0F-D36E-493A-A8BF-0954AD0D8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1556792"/>
            <a:ext cx="7490793" cy="4484571"/>
          </a:xfrm>
        </p:spPr>
        <p:txBody>
          <a:bodyPr>
            <a:normAutofit fontScale="70000" lnSpcReduction="20000"/>
          </a:bodyPr>
          <a:lstStyle/>
          <a:p>
            <a:r>
              <a:rPr lang="sk-SK" sz="4600" b="1" dirty="0">
                <a:latin typeface="Comic Sans MS" panose="030F0702030302020204" pitchFamily="66" charset="0"/>
              </a:rPr>
              <a:t>Projekt Erasmus+</a:t>
            </a:r>
          </a:p>
          <a:p>
            <a:pPr>
              <a:buFontTx/>
              <a:buChar char="-"/>
            </a:pPr>
            <a:r>
              <a:rPr lang="sk-SK" sz="2800" dirty="0">
                <a:latin typeface="Comic Sans MS" panose="030F0702030302020204" pitchFamily="66" charset="0"/>
              </a:rPr>
              <a:t>n</a:t>
            </a:r>
            <a:r>
              <a:rPr lang="sk-SK" sz="2800" dirty="0" smtClean="0">
                <a:latin typeface="Comic Sans MS" panose="030F0702030302020204" pitchFamily="66" charset="0"/>
              </a:rPr>
              <a:t>ásledne po úspešnom projekte </a:t>
            </a:r>
            <a:r>
              <a:rPr lang="sk-SK" sz="2800" dirty="0" err="1" smtClean="0">
                <a:latin typeface="Comic Sans MS" panose="030F0702030302020204" pitchFamily="66" charset="0"/>
              </a:rPr>
              <a:t>Comenius</a:t>
            </a:r>
            <a:r>
              <a:rPr lang="sk-SK" sz="2800" dirty="0" smtClean="0">
                <a:latin typeface="Comic Sans MS" panose="030F0702030302020204" pitchFamily="66" charset="0"/>
              </a:rPr>
              <a:t>, kde sa naši žiaci zúčastnili projektových stretnutí vo Fínsku, Švédsku, Dánsku, Nemecku, Holandsku a Slovinsku sme vypracovali Projekt </a:t>
            </a:r>
            <a:r>
              <a:rPr lang="sk-SK" sz="2800" dirty="0" err="1" smtClean="0">
                <a:latin typeface="Comic Sans MS" panose="030F0702030302020204" pitchFamily="66" charset="0"/>
              </a:rPr>
              <a:t>Erasmus</a:t>
            </a:r>
            <a:r>
              <a:rPr lang="sk-SK" sz="2800" dirty="0" smtClean="0">
                <a:latin typeface="Comic Sans MS" panose="030F0702030302020204" pitchFamily="66" charset="0"/>
              </a:rPr>
              <a:t>+, ktorý nám schválili a v </a:t>
            </a:r>
            <a:r>
              <a:rPr lang="sk-SK" sz="2800" dirty="0">
                <a:latin typeface="Comic Sans MS" panose="030F0702030302020204" pitchFamily="66" charset="0"/>
              </a:rPr>
              <a:t>rámci tohto projektu sa naši žiaci zúčastnia 2 týždňovej praxe v </a:t>
            </a:r>
            <a:r>
              <a:rPr lang="sk-SK" sz="2800" dirty="0" smtClean="0">
                <a:latin typeface="Comic Sans MS" panose="030F0702030302020204" pitchFamily="66" charset="0"/>
              </a:rPr>
              <a:t>Írsku -  v anglicky </a:t>
            </a:r>
            <a:r>
              <a:rPr lang="sk-SK" sz="2800" dirty="0">
                <a:latin typeface="Comic Sans MS" panose="030F0702030302020204" pitchFamily="66" charset="0"/>
              </a:rPr>
              <a:t>hovoriacej </a:t>
            </a:r>
            <a:r>
              <a:rPr lang="sk-SK" sz="2800" dirty="0" smtClean="0">
                <a:latin typeface="Comic Sans MS" panose="030F0702030302020204" pitchFamily="66" charset="0"/>
              </a:rPr>
              <a:t>krajine.</a:t>
            </a:r>
            <a:endParaRPr lang="sk-SK" sz="2800" dirty="0">
              <a:latin typeface="Comic Sans MS" panose="030F0702030302020204" pitchFamily="66" charset="0"/>
            </a:endParaRPr>
          </a:p>
          <a:p>
            <a:r>
              <a:rPr lang="sk-SK" sz="4000" b="1" dirty="0">
                <a:latin typeface="Comic Sans MS" panose="030F0702030302020204" pitchFamily="66" charset="0"/>
              </a:rPr>
              <a:t>Program </a:t>
            </a:r>
            <a:r>
              <a:rPr lang="sk-SK" sz="4000" b="1" dirty="0" err="1">
                <a:latin typeface="Comic Sans MS" panose="030F0702030302020204" pitchFamily="66" charset="0"/>
              </a:rPr>
              <a:t>Fulbright</a:t>
            </a:r>
            <a:endParaRPr lang="sk-SK" sz="4000" b="1" dirty="0"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r>
              <a:rPr lang="sk-SK" sz="2800" dirty="0" smtClean="0">
                <a:latin typeface="Comic Sans MS" panose="030F0702030302020204" pitchFamily="66" charset="0"/>
              </a:rPr>
              <a:t>- je </a:t>
            </a:r>
            <a:r>
              <a:rPr lang="sk-SK" sz="2800" dirty="0">
                <a:latin typeface="Comic Sans MS" panose="030F0702030302020204" pitchFamily="66" charset="0"/>
              </a:rPr>
              <a:t>jeden z najviac uznávaných a najprestížnejších medzinárodných programov na svete, umožňuje vzdelávanie a kultúrne výmeny vedcov, študentov a odborníkov. </a:t>
            </a:r>
            <a:r>
              <a:rPr lang="sk-SK" sz="2800" dirty="0" smtClean="0">
                <a:latin typeface="Comic Sans MS" panose="030F0702030302020204" pitchFamily="66" charset="0"/>
              </a:rPr>
              <a:t>Naša škola sa prihlásila do uvedeného projektu a bola úspešná, preto bude u </a:t>
            </a:r>
            <a:r>
              <a:rPr lang="sk-SK" sz="2800" smtClean="0">
                <a:latin typeface="Comic Sans MS" panose="030F0702030302020204" pitchFamily="66" charset="0"/>
              </a:rPr>
              <a:t>nás pôsobiť americká </a:t>
            </a:r>
            <a:r>
              <a:rPr lang="sk-SK" sz="2800" dirty="0" smtClean="0">
                <a:latin typeface="Comic Sans MS" panose="030F0702030302020204" pitchFamily="66" charset="0"/>
              </a:rPr>
              <a:t>lektorka </a:t>
            </a:r>
            <a:r>
              <a:rPr lang="sk-SK" sz="2800" dirty="0">
                <a:latin typeface="Comic Sans MS" panose="030F0702030302020204" pitchFamily="66" charset="0"/>
              </a:rPr>
              <a:t>anglického </a:t>
            </a:r>
            <a:r>
              <a:rPr lang="sk-SK" sz="2800" dirty="0" smtClean="0">
                <a:latin typeface="Comic Sans MS" panose="030F0702030302020204" pitchFamily="66" charset="0"/>
              </a:rPr>
              <a:t>jazyka, ktorá bude viesť konverzáciu so žiakmi počas celého budúceho školského roka</a:t>
            </a:r>
            <a:r>
              <a:rPr lang="sk-SK" sz="2800" dirty="0">
                <a:latin typeface="Comic Sans MS" panose="030F0702030302020204" pitchFamily="66" charset="0"/>
              </a:rPr>
              <a:t>.</a:t>
            </a:r>
          </a:p>
          <a:p>
            <a:pPr>
              <a:buFontTx/>
              <a:buChar char="-"/>
            </a:pPr>
            <a:endParaRPr lang="sk-SK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715160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5400" b="1" dirty="0">
                <a:latin typeface="Comic Sans MS" pitchFamily="66" charset="0"/>
              </a:rPr>
              <a:t>Prax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8596" y="1714488"/>
            <a:ext cx="8229600" cy="4525963"/>
          </a:xfrm>
        </p:spPr>
        <p:txBody>
          <a:bodyPr>
            <a:normAutofit/>
          </a:bodyPr>
          <a:lstStyle/>
          <a:p>
            <a:r>
              <a:rPr lang="sk-SK" sz="2600" dirty="0">
                <a:latin typeface="Comic Sans MS" pitchFamily="66" charset="0"/>
              </a:rPr>
              <a:t>náplňou praxe je využitie teoretických poznatkov priamo na mieste</a:t>
            </a:r>
          </a:p>
          <a:p>
            <a:r>
              <a:rPr lang="sk-SK" sz="2600" dirty="0">
                <a:latin typeface="Comic Sans MS" pitchFamily="66" charset="0"/>
              </a:rPr>
              <a:t>voliteľné miesto praxe (súkromné alebo štátne inštitúcie)</a:t>
            </a:r>
          </a:p>
          <a:p>
            <a:r>
              <a:rPr lang="sk-SK" sz="2600" dirty="0">
                <a:latin typeface="Comic Sans MS" pitchFamily="66" charset="0"/>
              </a:rPr>
              <a:t>2 týždne v 3. ročníku pred koncom školského roka </a:t>
            </a:r>
          </a:p>
          <a:p>
            <a:r>
              <a:rPr lang="sk-SK" sz="2600" dirty="0">
                <a:latin typeface="Comic Sans MS" pitchFamily="66" charset="0"/>
              </a:rPr>
              <a:t>2 týždne vo 4. ročníku na začiatku školského roka</a:t>
            </a:r>
          </a:p>
          <a:p>
            <a:r>
              <a:rPr lang="sk-SK" sz="2600" dirty="0">
                <a:latin typeface="Comic Sans MS" pitchFamily="66" charset="0"/>
              </a:rPr>
              <a:t>obchodná akadémia - bilingválne štúdium praxuje 2 týždne vo 4. ročníku a 2 týždne v 5. ročníku  </a:t>
            </a:r>
          </a:p>
          <a:p>
            <a:endParaRPr lang="sk-SK" dirty="0">
              <a:latin typeface="Comic Sans MS" pitchFamily="66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25560" y="285727"/>
            <a:ext cx="90109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>
                <a:solidFill>
                  <a:srgbClr val="92D050"/>
                </a:solidFill>
                <a:latin typeface="Comic Sans MS" pitchFamily="66" charset="0"/>
              </a:rPr>
              <a:t>Možnosti štúdia </a:t>
            </a:r>
            <a:r>
              <a:rPr lang="sk-SK" sz="4000" b="1" dirty="0" smtClean="0">
                <a:solidFill>
                  <a:srgbClr val="92D050"/>
                </a:solidFill>
                <a:latin typeface="Comic Sans MS" pitchFamily="66" charset="0"/>
              </a:rPr>
              <a:t>na vysokých školách</a:t>
            </a:r>
            <a:endParaRPr lang="sk-SK" sz="4000" b="1" dirty="0">
              <a:solidFill>
                <a:srgbClr val="92D050"/>
              </a:solidFill>
              <a:latin typeface="Comic Sans MS" pitchFamily="66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179512" y="1103440"/>
            <a:ext cx="8640960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sz="1600" dirty="0" smtClean="0">
                <a:latin typeface="Comic Sans MS" pitchFamily="66" charset="0"/>
              </a:rPr>
              <a:t>    </a:t>
            </a:r>
          </a:p>
          <a:p>
            <a:pPr algn="just"/>
            <a:endParaRPr lang="sk-SK" sz="1600" dirty="0">
              <a:latin typeface="Comic Sans MS" pitchFamily="66" charset="0"/>
            </a:endParaRPr>
          </a:p>
          <a:p>
            <a:pPr algn="just"/>
            <a:r>
              <a:rPr lang="sk-SK" sz="1600" dirty="0" smtClean="0">
                <a:latin typeface="Comic Sans MS" pitchFamily="66" charset="0"/>
              </a:rPr>
              <a:t> Naši </a:t>
            </a:r>
            <a:r>
              <a:rPr lang="sk-SK" sz="1600" dirty="0">
                <a:latin typeface="Comic Sans MS" pitchFamily="66" charset="0"/>
              </a:rPr>
              <a:t>žiaci pokračujú v štúdiu na vysokých školách, predovšetkým s ekonomickým zameraním, kde dosahujú vynikajúce študijné výsledky, o čom svedčí aj poďakovanie dekana Ekonomickej fakulty Univerzity Mateja Bela v Banskej Bystrici za kvalitnú prípravu úspešných uchádzačov o štúdium na Ekonomickej fakulte UMB.</a:t>
            </a:r>
          </a:p>
          <a:p>
            <a:pPr algn="just"/>
            <a:endParaRPr lang="sk-SK" sz="1600" dirty="0">
              <a:latin typeface="Comic Sans MS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sk-SK" sz="2500" dirty="0">
                <a:latin typeface="Comic Sans MS" pitchFamily="66" charset="0"/>
              </a:rPr>
              <a:t> Ekonomická univerzita v Bratislave </a:t>
            </a:r>
          </a:p>
          <a:p>
            <a:pPr>
              <a:buFont typeface="Arial" pitchFamily="34" charset="0"/>
              <a:buChar char="•"/>
            </a:pPr>
            <a:r>
              <a:rPr lang="sk-SK" sz="2500" dirty="0">
                <a:latin typeface="Comic Sans MS" pitchFamily="66" charset="0"/>
              </a:rPr>
              <a:t> Univerzita Komenského v Bratislave</a:t>
            </a:r>
          </a:p>
          <a:p>
            <a:pPr>
              <a:buFont typeface="Arial" pitchFamily="34" charset="0"/>
              <a:buChar char="•"/>
            </a:pPr>
            <a:r>
              <a:rPr lang="sk-SK" sz="2500" dirty="0">
                <a:latin typeface="Comic Sans MS" pitchFamily="66" charset="0"/>
              </a:rPr>
              <a:t> Slovenská poľnohospodárska univerzita v Nitre</a:t>
            </a:r>
          </a:p>
          <a:p>
            <a:pPr>
              <a:buFont typeface="Arial" pitchFamily="34" charset="0"/>
              <a:buChar char="•"/>
            </a:pPr>
            <a:r>
              <a:rPr lang="sk-SK" sz="2500" dirty="0">
                <a:latin typeface="Comic Sans MS" pitchFamily="66" charset="0"/>
              </a:rPr>
              <a:t> Univerzita Konštantína Filozofa v Nitre</a:t>
            </a:r>
          </a:p>
          <a:p>
            <a:pPr>
              <a:buFont typeface="Arial" pitchFamily="34" charset="0"/>
              <a:buChar char="•"/>
            </a:pPr>
            <a:r>
              <a:rPr lang="sk-SK" sz="2500" dirty="0">
                <a:latin typeface="Comic Sans MS" pitchFamily="66" charset="0"/>
              </a:rPr>
              <a:t> Univerzita Mateja Bela v Banskej Bystrici</a:t>
            </a:r>
          </a:p>
          <a:p>
            <a:pPr>
              <a:buFont typeface="Arial" pitchFamily="34" charset="0"/>
              <a:buChar char="•"/>
            </a:pPr>
            <a:r>
              <a:rPr lang="sk-SK" sz="2500" dirty="0">
                <a:latin typeface="Comic Sans MS" pitchFamily="66" charset="0"/>
              </a:rPr>
              <a:t> Trnavská univerzita</a:t>
            </a:r>
          </a:p>
          <a:p>
            <a:pPr>
              <a:buFont typeface="Arial" pitchFamily="34" charset="0"/>
              <a:buChar char="•"/>
            </a:pPr>
            <a:r>
              <a:rPr lang="sk-SK" sz="2500" dirty="0">
                <a:latin typeface="Comic Sans MS" pitchFamily="66" charset="0"/>
              </a:rPr>
              <a:t> Univerzita sv. Cyrila a Metoda v Trnave</a:t>
            </a:r>
          </a:p>
          <a:p>
            <a:pPr>
              <a:buFont typeface="Arial" pitchFamily="34" charset="0"/>
              <a:buChar char="•"/>
            </a:pPr>
            <a:r>
              <a:rPr lang="sk-SK" sz="2500" dirty="0">
                <a:latin typeface="Comic Sans MS" pitchFamily="66" charset="0"/>
              </a:rPr>
              <a:t> Akadémia ozbrojených síl </a:t>
            </a:r>
            <a:r>
              <a:rPr lang="sk-SK" sz="2500" dirty="0" smtClean="0">
                <a:latin typeface="Comic Sans MS" pitchFamily="66" charset="0"/>
              </a:rPr>
              <a:t>v </a:t>
            </a:r>
            <a:r>
              <a:rPr lang="sk-SK" sz="2500" dirty="0">
                <a:latin typeface="Comic Sans MS" pitchFamily="66" charset="0"/>
              </a:rPr>
              <a:t>Liptovskom Mikuláši</a:t>
            </a:r>
          </a:p>
          <a:p>
            <a:r>
              <a:rPr lang="sk-SK" sz="2500" dirty="0">
                <a:latin typeface="Comic Sans MS" pitchFamily="66" charset="0"/>
              </a:rPr>
              <a:t>   a iné</a:t>
            </a:r>
          </a:p>
          <a:p>
            <a:pPr lvl="5"/>
            <a:endParaRPr lang="sk-SK" dirty="0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5804" y="332656"/>
            <a:ext cx="8229600" cy="1001272"/>
          </a:xfrm>
        </p:spPr>
        <p:txBody>
          <a:bodyPr>
            <a:normAutofit fontScale="90000"/>
          </a:bodyPr>
          <a:lstStyle/>
          <a:p>
            <a:r>
              <a:rPr lang="sk-SK" dirty="0">
                <a:latin typeface="Comic Sans MS" pitchFamily="66" charset="0"/>
              </a:rPr>
              <a:t/>
            </a:r>
            <a:br>
              <a:rPr lang="sk-SK" dirty="0">
                <a:latin typeface="Comic Sans MS" pitchFamily="66" charset="0"/>
              </a:rPr>
            </a:br>
            <a:r>
              <a:rPr lang="sk-SK" sz="4900" b="1" dirty="0">
                <a:latin typeface="Comic Sans MS" pitchFamily="66" charset="0"/>
              </a:rPr>
              <a:t>Krúžky</a:t>
            </a:r>
            <a:r>
              <a:rPr lang="sk-SK" b="1" dirty="0"/>
              <a:t/>
            </a:r>
            <a:br>
              <a:rPr lang="sk-SK" b="1" dirty="0"/>
            </a:br>
            <a:endParaRPr lang="sk-SK" b="1" dirty="0"/>
          </a:p>
        </p:txBody>
      </p:sp>
      <p:sp>
        <p:nvSpPr>
          <p:cNvPr id="3" name="BlokTextu 2"/>
          <p:cNvSpPr txBox="1"/>
          <p:nvPr/>
        </p:nvSpPr>
        <p:spPr>
          <a:xfrm>
            <a:off x="714348" y="1500174"/>
            <a:ext cx="8001056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dirty="0" smtClean="0">
                <a:latin typeface="Comic Sans MS" pitchFamily="66" charset="0"/>
              </a:rPr>
              <a:t>Mladý </a:t>
            </a:r>
            <a:r>
              <a:rPr lang="sk-SK" sz="2400" dirty="0">
                <a:latin typeface="Comic Sans MS" pitchFamily="66" charset="0"/>
              </a:rPr>
              <a:t>účtovník</a:t>
            </a:r>
          </a:p>
          <a:p>
            <a:pPr algn="ctr"/>
            <a:r>
              <a:rPr lang="sk-SK" sz="2400" dirty="0">
                <a:latin typeface="Comic Sans MS" pitchFamily="66" charset="0"/>
              </a:rPr>
              <a:t>Krúžok </a:t>
            </a:r>
            <a:r>
              <a:rPr lang="sk-SK" sz="2400" dirty="0" smtClean="0">
                <a:latin typeface="Comic Sans MS" pitchFamily="66" charset="0"/>
              </a:rPr>
              <a:t>účtovníctva</a:t>
            </a:r>
          </a:p>
          <a:p>
            <a:pPr algn="ctr"/>
            <a:r>
              <a:rPr lang="sk-SK" sz="2400" dirty="0" smtClean="0">
                <a:latin typeface="Comic Sans MS" pitchFamily="66" charset="0"/>
              </a:rPr>
              <a:t>Ekonomický krúžok</a:t>
            </a:r>
            <a:endParaRPr lang="sk-SK" sz="2400" dirty="0">
              <a:latin typeface="Comic Sans MS" pitchFamily="66" charset="0"/>
            </a:endParaRPr>
          </a:p>
          <a:p>
            <a:pPr algn="ctr"/>
            <a:r>
              <a:rPr lang="sk-SK" sz="2400" dirty="0" smtClean="0">
                <a:latin typeface="Comic Sans MS" pitchFamily="66" charset="0"/>
              </a:rPr>
              <a:t>Finančná </a:t>
            </a:r>
            <a:r>
              <a:rPr lang="sk-SK" sz="2400" dirty="0">
                <a:latin typeface="Comic Sans MS" pitchFamily="66" charset="0"/>
              </a:rPr>
              <a:t>gramotnosť v praxi</a:t>
            </a:r>
          </a:p>
          <a:p>
            <a:pPr algn="ctr"/>
            <a:r>
              <a:rPr lang="sk-SK" sz="2400" dirty="0">
                <a:latin typeface="Comic Sans MS" pitchFamily="66" charset="0"/>
              </a:rPr>
              <a:t>Rýchle </a:t>
            </a:r>
            <a:r>
              <a:rPr lang="sk-SK" sz="2400" dirty="0" smtClean="0">
                <a:latin typeface="Comic Sans MS" pitchFamily="66" charset="0"/>
              </a:rPr>
              <a:t>prsty</a:t>
            </a:r>
          </a:p>
          <a:p>
            <a:pPr algn="ctr"/>
            <a:r>
              <a:rPr lang="sk-SK" sz="2400" dirty="0" smtClean="0">
                <a:latin typeface="Comic Sans MS" pitchFamily="66" charset="0"/>
              </a:rPr>
              <a:t>Krúžok čitateľskej gramotnosti</a:t>
            </a:r>
            <a:endParaRPr lang="sk-SK" sz="2400" dirty="0">
              <a:latin typeface="Comic Sans MS" pitchFamily="66" charset="0"/>
            </a:endParaRPr>
          </a:p>
          <a:p>
            <a:pPr algn="ctr"/>
            <a:r>
              <a:rPr lang="sk-SK" sz="2400" dirty="0" smtClean="0">
                <a:latin typeface="Comic Sans MS" pitchFamily="66" charset="0"/>
              </a:rPr>
              <a:t>Nácvik </a:t>
            </a:r>
            <a:r>
              <a:rPr lang="sk-SK" sz="2400" dirty="0">
                <a:latin typeface="Comic Sans MS" pitchFamily="66" charset="0"/>
              </a:rPr>
              <a:t>testovacích techník</a:t>
            </a:r>
          </a:p>
          <a:p>
            <a:pPr algn="ctr"/>
            <a:r>
              <a:rPr lang="sk-SK" sz="2400" dirty="0">
                <a:latin typeface="Comic Sans MS" pitchFamily="66" charset="0"/>
              </a:rPr>
              <a:t>Ekonomika rýchlo a hravo</a:t>
            </a:r>
          </a:p>
          <a:p>
            <a:pPr algn="ctr"/>
            <a:r>
              <a:rPr lang="sk-SK" sz="2400" dirty="0">
                <a:latin typeface="Comic Sans MS" pitchFamily="66" charset="0"/>
              </a:rPr>
              <a:t>Turistický krúžok</a:t>
            </a:r>
          </a:p>
          <a:p>
            <a:pPr algn="ctr"/>
            <a:r>
              <a:rPr lang="sk-SK" sz="2400" dirty="0">
                <a:latin typeface="Comic Sans MS" pitchFamily="66" charset="0"/>
              </a:rPr>
              <a:t>Šachový </a:t>
            </a:r>
            <a:r>
              <a:rPr lang="sk-SK" sz="2400" dirty="0" smtClean="0">
                <a:latin typeface="Comic Sans MS" pitchFamily="66" charset="0"/>
              </a:rPr>
              <a:t>krúžok</a:t>
            </a:r>
          </a:p>
          <a:p>
            <a:pPr algn="ctr"/>
            <a:r>
              <a:rPr lang="sk-SK" sz="2400" dirty="0" smtClean="0">
                <a:latin typeface="Comic Sans MS" pitchFamily="66" charset="0"/>
              </a:rPr>
              <a:t>Krúžok informatiky</a:t>
            </a:r>
            <a:endParaRPr lang="sk-SK" sz="2400" dirty="0">
              <a:latin typeface="Comic Sans MS" pitchFamily="66" charset="0"/>
            </a:endParaRPr>
          </a:p>
          <a:p>
            <a:pPr algn="ctr"/>
            <a:r>
              <a:rPr lang="sk-SK" sz="2400" dirty="0" smtClean="0">
                <a:latin typeface="Comic Sans MS" pitchFamily="66" charset="0"/>
              </a:rPr>
              <a:t>Volejbalový krúžok</a:t>
            </a:r>
          </a:p>
          <a:p>
            <a:endParaRPr lang="sk-SK" dirty="0" smtClean="0">
              <a:latin typeface="Comic Sans MS" pitchFamily="66" charset="0"/>
            </a:endParaRPr>
          </a:p>
          <a:p>
            <a:r>
              <a:rPr lang="sk-SK" dirty="0" smtClean="0">
                <a:latin typeface="Comic Sans MS" pitchFamily="66" charset="0"/>
              </a:rPr>
              <a:t>Jednotlivé krúžky každý školský rok aktualizujeme podľa záujmu našich žiakov.</a:t>
            </a:r>
          </a:p>
          <a:p>
            <a:pPr algn="ctr"/>
            <a:endParaRPr lang="sk-SK" sz="2400" dirty="0">
              <a:latin typeface="Comic Sans MS" pitchFamily="66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A_2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6" y="428604"/>
            <a:ext cx="4679157" cy="3119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82386" y="980728"/>
            <a:ext cx="4318770" cy="1785950"/>
          </a:xfrm>
        </p:spPr>
        <p:txBody>
          <a:bodyPr>
            <a:noAutofit/>
          </a:bodyPr>
          <a:lstStyle/>
          <a:p>
            <a:r>
              <a:rPr lang="sk-SK" b="1" dirty="0">
                <a:latin typeface="Comic Sans MS" pitchFamily="66" charset="0"/>
                <a:cs typeface="Arial" pitchFamily="34" charset="0"/>
              </a:rPr>
              <a:t>Bernolákova </a:t>
            </a:r>
            <a:r>
              <a:rPr lang="sk-SK" b="1" dirty="0" smtClean="0">
                <a:latin typeface="Comic Sans MS" pitchFamily="66" charset="0"/>
                <a:cs typeface="Arial" pitchFamily="34" charset="0"/>
              </a:rPr>
              <a:t>26 </a:t>
            </a:r>
            <a:r>
              <a:rPr lang="sk-SK" b="1" dirty="0">
                <a:latin typeface="Comic Sans MS" pitchFamily="66" charset="0"/>
                <a:cs typeface="Arial" pitchFamily="34" charset="0"/>
              </a:rPr>
              <a:t/>
            </a:r>
            <a:br>
              <a:rPr lang="sk-SK" b="1" dirty="0">
                <a:latin typeface="Comic Sans MS" pitchFamily="66" charset="0"/>
                <a:cs typeface="Arial" pitchFamily="34" charset="0"/>
              </a:rPr>
            </a:br>
            <a:r>
              <a:rPr lang="sk-SK" b="1" dirty="0">
                <a:latin typeface="Comic Sans MS" pitchFamily="66" charset="0"/>
                <a:cs typeface="Arial" pitchFamily="34" charset="0"/>
              </a:rPr>
              <a:t>Zlaté Moravce </a:t>
            </a:r>
          </a:p>
        </p:txBody>
      </p:sp>
      <p:pic>
        <p:nvPicPr>
          <p:cNvPr id="6" name="Obrázok 5" descr="OA_1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3372" y="3429000"/>
            <a:ext cx="4857784" cy="3238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pc\Downloads\image00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5072074"/>
            <a:ext cx="2531730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ĺžnik 2"/>
          <p:cNvSpPr/>
          <p:nvPr/>
        </p:nvSpPr>
        <p:spPr>
          <a:xfrm>
            <a:off x="500034" y="4500570"/>
            <a:ext cx="30851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b="1" dirty="0">
                <a:latin typeface="Comic Sans MS" pitchFamily="66" charset="0"/>
                <a:cs typeface="Arial" pitchFamily="34" charset="0"/>
              </a:rPr>
              <a:t>Zriaďovateľ: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>
                <a:latin typeface="Comic Sans MS" pitchFamily="66" charset="0"/>
              </a:rPr>
              <a:t>Najvýraznejšie úspechy žiakov v olympiádach a súťažiach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95536" y="1556792"/>
            <a:ext cx="8640960" cy="504056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sk-SK" sz="1600" b="1" dirty="0" smtClean="0"/>
              <a:t>     </a:t>
            </a:r>
          </a:p>
          <a:p>
            <a:pPr marL="0" indent="0">
              <a:buNone/>
            </a:pPr>
            <a:r>
              <a:rPr lang="sk-SK" sz="3500" dirty="0" smtClean="0">
                <a:latin typeface="Comic Sans MS" pitchFamily="66" charset="0"/>
              </a:rPr>
              <a:t>Naši žiaci nás reprezentujú na rôznych súťažiach a olympiádach, o čom svedčí ich účasť na:</a:t>
            </a:r>
          </a:p>
          <a:p>
            <a:r>
              <a:rPr lang="sk-SK" sz="3500" dirty="0" smtClean="0">
                <a:latin typeface="Comic Sans MS" pitchFamily="66" charset="0"/>
              </a:rPr>
              <a:t>prekladateľskej súťaži </a:t>
            </a:r>
            <a:r>
              <a:rPr lang="sk-SK" sz="3500" b="1" dirty="0" smtClean="0">
                <a:latin typeface="Comic Sans MS" pitchFamily="66" charset="0"/>
              </a:rPr>
              <a:t>Mladý prekladateľ </a:t>
            </a:r>
            <a:r>
              <a:rPr lang="sk-SK" sz="3500" dirty="0" smtClean="0">
                <a:latin typeface="Comic Sans MS" pitchFamily="66" charset="0"/>
              </a:rPr>
              <a:t>– 2019 – boli sme ocenení ako najaktívnejšia škola s veľmi kvalitnými prekladmi</a:t>
            </a:r>
          </a:p>
          <a:p>
            <a:r>
              <a:rPr lang="sk-SK" sz="3500" dirty="0" smtClean="0">
                <a:latin typeface="Comic Sans MS" pitchFamily="66" charset="0"/>
              </a:rPr>
              <a:t>súťaži </a:t>
            </a:r>
            <a:r>
              <a:rPr lang="sk-SK" sz="3500" b="1" dirty="0" err="1" smtClean="0">
                <a:latin typeface="Comic Sans MS" pitchFamily="66" charset="0"/>
              </a:rPr>
              <a:t>Best</a:t>
            </a:r>
            <a:r>
              <a:rPr lang="sk-SK" sz="3500" b="1" dirty="0" smtClean="0">
                <a:latin typeface="Comic Sans MS" pitchFamily="66" charset="0"/>
              </a:rPr>
              <a:t> in </a:t>
            </a:r>
            <a:r>
              <a:rPr lang="sk-SK" sz="3500" b="1" dirty="0" err="1" smtClean="0">
                <a:latin typeface="Comic Sans MS" pitchFamily="66" charset="0"/>
              </a:rPr>
              <a:t>English</a:t>
            </a:r>
            <a:r>
              <a:rPr lang="sk-SK" sz="3500" b="1" dirty="0" smtClean="0">
                <a:latin typeface="Comic Sans MS" pitchFamily="66" charset="0"/>
              </a:rPr>
              <a:t> </a:t>
            </a:r>
            <a:r>
              <a:rPr lang="sk-SK" sz="3500" dirty="0" smtClean="0">
                <a:latin typeface="Comic Sans MS" pitchFamily="66" charset="0"/>
              </a:rPr>
              <a:t>(Najlepší angličtinár), kde naša žiačka obsadila v rámci Slovenska 98. miesto z 21 100 účastníkov</a:t>
            </a:r>
          </a:p>
          <a:p>
            <a:r>
              <a:rPr lang="sk-SK" sz="3500" dirty="0">
                <a:latin typeface="Comic Sans MS" pitchFamily="66" charset="0"/>
              </a:rPr>
              <a:t>f</a:t>
            </a:r>
            <a:r>
              <a:rPr lang="sk-SK" sz="3500" dirty="0" smtClean="0">
                <a:latin typeface="Comic Sans MS" pitchFamily="66" charset="0"/>
              </a:rPr>
              <a:t>inále súťaže </a:t>
            </a:r>
            <a:r>
              <a:rPr lang="sk-SK" sz="3500" b="1" dirty="0" smtClean="0">
                <a:latin typeface="Comic Sans MS" pitchFamily="66" charset="0"/>
              </a:rPr>
              <a:t>Olympiáda o EÚ </a:t>
            </a:r>
            <a:r>
              <a:rPr lang="sk-SK" sz="3500" dirty="0" smtClean="0">
                <a:latin typeface="Comic Sans MS" pitchFamily="66" charset="0"/>
              </a:rPr>
              <a:t>– celoslovenské kolo – 3. miesto – prezentácia v anglickom jazyku</a:t>
            </a:r>
          </a:p>
          <a:p>
            <a:r>
              <a:rPr lang="sk-SK" sz="3500" dirty="0" smtClean="0">
                <a:latin typeface="Comic Sans MS" pitchFamily="66" charset="0"/>
              </a:rPr>
              <a:t>krajskom kole </a:t>
            </a:r>
            <a:r>
              <a:rPr lang="sk-SK" sz="3500" b="1" dirty="0" smtClean="0">
                <a:latin typeface="Comic Sans MS" pitchFamily="66" charset="0"/>
              </a:rPr>
              <a:t>Olympiády v anglickom jazyku</a:t>
            </a:r>
          </a:p>
          <a:p>
            <a:r>
              <a:rPr lang="sk-SK" sz="3500" dirty="0" smtClean="0">
                <a:latin typeface="Comic Sans MS" pitchFamily="66" charset="0"/>
              </a:rPr>
              <a:t>krajskom kole </a:t>
            </a:r>
            <a:r>
              <a:rPr lang="sk-SK" sz="3500" b="1" dirty="0" smtClean="0">
                <a:latin typeface="Comic Sans MS" pitchFamily="66" charset="0"/>
              </a:rPr>
              <a:t>Ekonomickej olympiády</a:t>
            </a:r>
          </a:p>
          <a:p>
            <a:r>
              <a:rPr lang="sk-SK" sz="3500" dirty="0" smtClean="0">
                <a:latin typeface="Comic Sans MS" pitchFamily="66" charset="0"/>
              </a:rPr>
              <a:t>krajskom kole súťaže </a:t>
            </a:r>
            <a:r>
              <a:rPr lang="sk-SK" sz="3500" b="1" dirty="0" smtClean="0">
                <a:latin typeface="Comic Sans MS" pitchFamily="66" charset="0"/>
              </a:rPr>
              <a:t>SIP – spracovanie informácií na počítači </a:t>
            </a:r>
            <a:r>
              <a:rPr lang="sk-SK" sz="3500" dirty="0" smtClean="0">
                <a:latin typeface="Comic Sans MS" pitchFamily="66" charset="0"/>
              </a:rPr>
              <a:t>– 2. miesto</a:t>
            </a:r>
          </a:p>
          <a:p>
            <a:r>
              <a:rPr lang="sk-SK" sz="3500" dirty="0" smtClean="0">
                <a:latin typeface="Comic Sans MS" pitchFamily="66" charset="0"/>
              </a:rPr>
              <a:t>krajskom kole súťaže </a:t>
            </a:r>
            <a:r>
              <a:rPr lang="sk-SK" sz="3500" b="1" dirty="0" smtClean="0">
                <a:latin typeface="Comic Sans MS" pitchFamily="66" charset="0"/>
              </a:rPr>
              <a:t>Zenit- Grafik </a:t>
            </a:r>
            <a:r>
              <a:rPr lang="sk-SK" sz="3500" dirty="0" smtClean="0">
                <a:latin typeface="Comic Sans MS" pitchFamily="66" charset="0"/>
              </a:rPr>
              <a:t>– november 2019</a:t>
            </a:r>
          </a:p>
          <a:p>
            <a:r>
              <a:rPr lang="sk-SK" sz="3500" dirty="0" smtClean="0">
                <a:latin typeface="Comic Sans MS" pitchFamily="66" charset="0"/>
              </a:rPr>
              <a:t>krajskom kole </a:t>
            </a:r>
            <a:r>
              <a:rPr lang="sk-SK" sz="3500" b="1" dirty="0" smtClean="0">
                <a:latin typeface="Comic Sans MS" pitchFamily="66" charset="0"/>
              </a:rPr>
              <a:t>Olympiády ľudských práv </a:t>
            </a:r>
            <a:r>
              <a:rPr lang="sk-SK" sz="3500" dirty="0" smtClean="0">
                <a:latin typeface="Comic Sans MS" pitchFamily="66" charset="0"/>
              </a:rPr>
              <a:t>– február 2020</a:t>
            </a:r>
          </a:p>
          <a:p>
            <a:r>
              <a:rPr lang="sk-SK" sz="3500" b="1" dirty="0" smtClean="0">
                <a:latin typeface="Comic Sans MS" pitchFamily="66" charset="0"/>
              </a:rPr>
              <a:t>XI. Kontraktačný deň cvičných firiem v Šali </a:t>
            </a:r>
            <a:r>
              <a:rPr lang="sk-SK" sz="3500" dirty="0" smtClean="0">
                <a:latin typeface="Comic Sans MS" pitchFamily="66" charset="0"/>
              </a:rPr>
              <a:t>– 2020 – 1.  miesto za najkrajší stánok a Cena poslanca NSK za obchodovanie</a:t>
            </a:r>
          </a:p>
          <a:p>
            <a:endParaRPr lang="sk-SK" sz="1600" dirty="0" smtClean="0">
              <a:latin typeface="Comic Sans MS" pitchFamily="66" charset="0"/>
            </a:endParaRPr>
          </a:p>
          <a:p>
            <a:endParaRPr lang="sk-SK" sz="1600" dirty="0" smtClean="0"/>
          </a:p>
          <a:p>
            <a:endParaRPr lang="sk-SK" sz="1600" dirty="0" smtClean="0"/>
          </a:p>
          <a:p>
            <a:pPr marL="0" indent="0">
              <a:buNone/>
            </a:pPr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2525488729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920" y="3501008"/>
            <a:ext cx="4857080" cy="3298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13" r="30909"/>
          <a:stretch/>
        </p:blipFill>
        <p:spPr>
          <a:xfrm>
            <a:off x="179512" y="44624"/>
            <a:ext cx="2736304" cy="3096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14536"/>
            <a:ext cx="3563888" cy="2672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3" y="3579717"/>
            <a:ext cx="4187957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0703635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14290"/>
            <a:ext cx="8693568" cy="1143000"/>
          </a:xfrm>
        </p:spPr>
        <p:txBody>
          <a:bodyPr>
            <a:normAutofit/>
          </a:bodyPr>
          <a:lstStyle/>
          <a:p>
            <a:r>
              <a:rPr lang="sk-SK" sz="4000" b="1" dirty="0" smtClean="0">
                <a:latin typeface="Comic Sans MS" pitchFamily="66" charset="0"/>
                <a:cs typeface="Arial" pitchFamily="34" charset="0"/>
              </a:rPr>
              <a:t>Máme moderne </a:t>
            </a:r>
            <a:r>
              <a:rPr lang="sk-SK" sz="4000" b="1" dirty="0">
                <a:latin typeface="Comic Sans MS" pitchFamily="66" charset="0"/>
                <a:cs typeface="Arial" pitchFamily="34" charset="0"/>
              </a:rPr>
              <a:t>vybavené </a:t>
            </a:r>
            <a:r>
              <a:rPr lang="sk-SK" sz="4000" b="1" dirty="0" smtClean="0">
                <a:latin typeface="Comic Sans MS" pitchFamily="66" charset="0"/>
                <a:cs typeface="Arial" pitchFamily="34" charset="0"/>
              </a:rPr>
              <a:t>učebne</a:t>
            </a:r>
            <a:endParaRPr lang="sk-SK" sz="4000" b="1" dirty="0"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4" name="Obrázok 3" descr="OA_0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285860"/>
            <a:ext cx="4180168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BlokTextu 6"/>
          <p:cNvSpPr txBox="1"/>
          <p:nvPr/>
        </p:nvSpPr>
        <p:spPr>
          <a:xfrm>
            <a:off x="4786314" y="1928802"/>
            <a:ext cx="3857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>
                <a:latin typeface="Comic Sans MS" pitchFamily="66" charset="0"/>
              </a:rPr>
              <a:t>dve učebne </a:t>
            </a:r>
          </a:p>
          <a:p>
            <a:r>
              <a:rPr lang="sk-SK" sz="2800" b="1" dirty="0">
                <a:latin typeface="Comic Sans MS" pitchFamily="66" charset="0"/>
              </a:rPr>
              <a:t>      </a:t>
            </a:r>
            <a:r>
              <a:rPr lang="sk-SK" sz="2800" b="1" dirty="0" smtClean="0">
                <a:latin typeface="Comic Sans MS" pitchFamily="66" charset="0"/>
              </a:rPr>
              <a:t>cudzích </a:t>
            </a:r>
            <a:r>
              <a:rPr lang="sk-SK" sz="2800" b="1" dirty="0">
                <a:latin typeface="Comic Sans MS" pitchFamily="66" charset="0"/>
              </a:rPr>
              <a:t>jazykov</a:t>
            </a:r>
          </a:p>
        </p:txBody>
      </p:sp>
      <p:pic>
        <p:nvPicPr>
          <p:cNvPr id="8" name="Obrázok 7" descr="OA_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3429000"/>
            <a:ext cx="4716051" cy="31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85720" y="1285860"/>
            <a:ext cx="3714776" cy="12098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k-SK" sz="2800" b="1" dirty="0">
                <a:latin typeface="Comic Sans MS" pitchFamily="66" charset="0"/>
                <a:cs typeface="Arial" pitchFamily="34" charset="0"/>
              </a:rPr>
              <a:t>dve odborné učebne informatiky</a:t>
            </a: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23485"/>
            <a:ext cx="5580111" cy="2826913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496" y="-9129"/>
            <a:ext cx="5143504" cy="4032613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okTextu 6"/>
          <p:cNvSpPr txBox="1"/>
          <p:nvPr/>
        </p:nvSpPr>
        <p:spPr>
          <a:xfrm>
            <a:off x="5715008" y="1234206"/>
            <a:ext cx="30718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>
                <a:latin typeface="Comic Sans MS" pitchFamily="66" charset="0"/>
              </a:rPr>
              <a:t>učebňa písomnej  a elektronickej        komunikácie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4924"/>
            <a:ext cx="5826413" cy="3274323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618" y="3239398"/>
            <a:ext cx="4909381" cy="3618601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Owner\Desktop\DSC08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3429000"/>
            <a:ext cx="4588789" cy="3071834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7224" y="285728"/>
            <a:ext cx="7067128" cy="922114"/>
          </a:xfrm>
        </p:spPr>
        <p:txBody>
          <a:bodyPr>
            <a:noAutofit/>
          </a:bodyPr>
          <a:lstStyle/>
          <a:p>
            <a:r>
              <a:rPr lang="sk-SK" sz="2800" b="1" dirty="0">
                <a:solidFill>
                  <a:schemeClr val="tx1"/>
                </a:solidFill>
                <a:latin typeface="Comic Sans MS" pitchFamily="66" charset="0"/>
              </a:rPr>
              <a:t>učebňa slovenského jazyka a literatúry</a:t>
            </a:r>
          </a:p>
        </p:txBody>
      </p:sp>
      <p:pic>
        <p:nvPicPr>
          <p:cNvPr id="2050" name="Picture 2" descr="C:\Documents and Settings\Owner\Desktop\DSC088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357298"/>
            <a:ext cx="4695504" cy="3143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0468635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83568" y="188640"/>
            <a:ext cx="8286808" cy="175736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k-SK" sz="2800" b="1" dirty="0">
                <a:latin typeface="Comic Sans MS" pitchFamily="66" charset="0"/>
                <a:cs typeface="Arial" pitchFamily="34" charset="0"/>
              </a:rPr>
              <a:t>učebňa </a:t>
            </a:r>
            <a:r>
              <a:rPr lang="sk-SK" sz="2800" b="1" dirty="0" smtClean="0">
                <a:latin typeface="Comic Sans MS" pitchFamily="66" charset="0"/>
                <a:cs typeface="Arial" pitchFamily="34" charset="0"/>
              </a:rPr>
              <a:t>odborných ekonomických </a:t>
            </a:r>
            <a:r>
              <a:rPr lang="sk-SK" sz="2800" b="1" dirty="0">
                <a:latin typeface="Comic Sans MS" pitchFamily="66" charset="0"/>
                <a:cs typeface="Arial" pitchFamily="34" charset="0"/>
              </a:rPr>
              <a:t>predmetov  </a:t>
            </a:r>
          </a:p>
        </p:txBody>
      </p:sp>
      <p:pic>
        <p:nvPicPr>
          <p:cNvPr id="2050" name="Picture 2" descr="C:\Users\pc\Desktop\Nový priečinok\CFP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7"/>
            <a:ext cx="4542681" cy="302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c\Desktop\Nový priečinok\CFP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861048"/>
            <a:ext cx="4300471" cy="287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okTextu 6"/>
          <p:cNvSpPr txBox="1"/>
          <p:nvPr/>
        </p:nvSpPr>
        <p:spPr>
          <a:xfrm rot="863591">
            <a:off x="5995029" y="4590217"/>
            <a:ext cx="3109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dirty="0">
                <a:latin typeface="Comic Sans MS" pitchFamily="66" charset="0"/>
              </a:rPr>
              <a:t>telocvičňa</a:t>
            </a:r>
          </a:p>
        </p:txBody>
      </p:sp>
      <p:pic>
        <p:nvPicPr>
          <p:cNvPr id="4" name="Obrázok 3" descr="Kópia – DSC074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3857628"/>
            <a:ext cx="4112502" cy="2752997"/>
          </a:xfrm>
          <a:prstGeom prst="rect">
            <a:avLst/>
          </a:prstGeom>
        </p:spPr>
      </p:pic>
      <p:pic>
        <p:nvPicPr>
          <p:cNvPr id="5" name="Obrázok 4" descr="Kópia – DSC074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0694" y="1214422"/>
            <a:ext cx="3408766" cy="2281901"/>
          </a:xfrm>
          <a:prstGeom prst="rect">
            <a:avLst/>
          </a:prstGeom>
        </p:spPr>
      </p:pic>
      <p:pic>
        <p:nvPicPr>
          <p:cNvPr id="3074" name="Picture 2" descr="F:\DCIM\100MSDCF\DSC080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5015653" cy="3357586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332657"/>
            <a:ext cx="8229600" cy="4044062"/>
          </a:xfrm>
        </p:spPr>
        <p:txBody>
          <a:bodyPr>
            <a:normAutofit fontScale="92500" lnSpcReduction="10000"/>
          </a:bodyPr>
          <a:lstStyle/>
          <a:p>
            <a:r>
              <a:rPr lang="sk-SK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V rámci telesnej a športovej výchovy organizujeme:</a:t>
            </a:r>
          </a:p>
          <a:p>
            <a:pPr marL="0" indent="0">
              <a:buNone/>
            </a:pPr>
            <a:endParaRPr lang="sk-SK" sz="2400" dirty="0" smtClean="0">
              <a:solidFill>
                <a:srgbClr val="92D050"/>
              </a:solidFill>
              <a:latin typeface="Comic Sans MS" panose="030F0702030302020204" pitchFamily="66" charset="0"/>
            </a:endParaRPr>
          </a:p>
          <a:p>
            <a:r>
              <a:rPr lang="sk-SK" sz="2400" b="1" dirty="0" smtClean="0">
                <a:latin typeface="Comic Sans MS" panose="030F0702030302020204" pitchFamily="66" charset="0"/>
              </a:rPr>
              <a:t>volejbalové </a:t>
            </a:r>
            <a:r>
              <a:rPr lang="sk-SK" sz="2400" b="1" dirty="0">
                <a:latin typeface="Comic Sans MS" panose="030F0702030302020204" pitchFamily="66" charset="0"/>
              </a:rPr>
              <a:t>turnaje </a:t>
            </a:r>
            <a:r>
              <a:rPr lang="sk-SK" sz="2400" dirty="0">
                <a:latin typeface="Comic Sans MS" panose="030F0702030302020204" pitchFamily="66" charset="0"/>
              </a:rPr>
              <a:t>pri rôznych                                  </a:t>
            </a:r>
            <a:r>
              <a:rPr lang="sk-SK" sz="2400" dirty="0" smtClean="0">
                <a:latin typeface="Comic Sans MS" panose="030F0702030302020204" pitchFamily="66" charset="0"/>
              </a:rPr>
              <a:t>príležitostiach -  </a:t>
            </a:r>
            <a:r>
              <a:rPr lang="sk-SK" sz="2400" dirty="0">
                <a:latin typeface="Comic Sans MS" panose="030F0702030302020204" pitchFamily="66" charset="0"/>
              </a:rPr>
              <a:t>„Putovný pohár                             Obchodnej akadémie“  </a:t>
            </a:r>
          </a:p>
          <a:p>
            <a:r>
              <a:rPr lang="sk-SK" sz="2400" b="1" dirty="0" smtClean="0">
                <a:latin typeface="Comic Sans MS" panose="030F0702030302020204" pitchFamily="66" charset="0"/>
              </a:rPr>
              <a:t>okresné  kolo </a:t>
            </a:r>
            <a:r>
              <a:rPr lang="sk-SK" sz="2400" b="1" dirty="0">
                <a:latin typeface="Comic Sans MS" panose="030F0702030302020204" pitchFamily="66" charset="0"/>
              </a:rPr>
              <a:t>v basketbale žiakov a žiačok</a:t>
            </a:r>
          </a:p>
          <a:p>
            <a:r>
              <a:rPr lang="sk-SK" sz="2400" b="1" dirty="0">
                <a:latin typeface="Comic Sans MS" panose="030F0702030302020204" pitchFamily="66" charset="0"/>
              </a:rPr>
              <a:t>ú</a:t>
            </a:r>
            <a:r>
              <a:rPr lang="sk-SK" sz="2400" b="1" dirty="0" smtClean="0">
                <a:latin typeface="Comic Sans MS" panose="030F0702030302020204" pitchFamily="66" charset="0"/>
              </a:rPr>
              <a:t>čelové </a:t>
            </a:r>
            <a:r>
              <a:rPr lang="sk-SK" sz="2400" b="1" dirty="0">
                <a:latin typeface="Comic Sans MS" panose="030F0702030302020204" pitchFamily="66" charset="0"/>
              </a:rPr>
              <a:t>cvičenia </a:t>
            </a:r>
            <a:r>
              <a:rPr lang="sk-SK" sz="2400" dirty="0">
                <a:latin typeface="Comic Sans MS" panose="030F0702030302020204" pitchFamily="66" charset="0"/>
              </a:rPr>
              <a:t>pre I. a II. ročník</a:t>
            </a:r>
          </a:p>
          <a:p>
            <a:r>
              <a:rPr lang="sk-SK" sz="2400" b="1" dirty="0">
                <a:latin typeface="Comic Sans MS" panose="030F0702030302020204" pitchFamily="66" charset="0"/>
              </a:rPr>
              <a:t>l</a:t>
            </a:r>
            <a:r>
              <a:rPr lang="sk-SK" sz="2400" b="1" dirty="0" smtClean="0">
                <a:latin typeface="Comic Sans MS" panose="030F0702030302020204" pitchFamily="66" charset="0"/>
              </a:rPr>
              <a:t>yžiarsky </a:t>
            </a:r>
            <a:r>
              <a:rPr lang="sk-SK" sz="2400" b="1" dirty="0">
                <a:latin typeface="Comic Sans MS" panose="030F0702030302020204" pitchFamily="66" charset="0"/>
              </a:rPr>
              <a:t>výcvik </a:t>
            </a:r>
            <a:r>
              <a:rPr lang="sk-SK" sz="2400" dirty="0">
                <a:latin typeface="Comic Sans MS" panose="030F0702030302020204" pitchFamily="66" charset="0"/>
              </a:rPr>
              <a:t>pre I. ročník</a:t>
            </a:r>
          </a:p>
          <a:p>
            <a:r>
              <a:rPr lang="sk-SK" sz="2400" b="1" dirty="0">
                <a:latin typeface="Comic Sans MS" panose="030F0702030302020204" pitchFamily="66" charset="0"/>
              </a:rPr>
              <a:t>k</a:t>
            </a:r>
            <a:r>
              <a:rPr lang="sk-SK" sz="2400" b="1" dirty="0" smtClean="0">
                <a:latin typeface="Comic Sans MS" panose="030F0702030302020204" pitchFamily="66" charset="0"/>
              </a:rPr>
              <a:t>urz </a:t>
            </a:r>
            <a:r>
              <a:rPr lang="sk-SK" sz="2400" b="1" dirty="0">
                <a:latin typeface="Comic Sans MS" panose="030F0702030302020204" pitchFamily="66" charset="0"/>
              </a:rPr>
              <a:t>ochrany života a zdravia spojený s plaveckým výcvikom</a:t>
            </a:r>
            <a:r>
              <a:rPr lang="sk-SK" sz="2400" dirty="0">
                <a:latin typeface="Comic Sans MS" panose="030F0702030302020204" pitchFamily="66" charset="0"/>
              </a:rPr>
              <a:t> pre III. ročník</a:t>
            </a:r>
          </a:p>
          <a:p>
            <a:endParaRPr lang="sk-SK" sz="2400" dirty="0">
              <a:latin typeface="Comic Sans MS" panose="030F0702030302020204" pitchFamily="66" charset="0"/>
            </a:endParaRPr>
          </a:p>
          <a:p>
            <a:endParaRPr lang="sk-SK" dirty="0">
              <a:latin typeface="Comic Sans MS" panose="030F0702030302020204" pitchFamily="66" charset="0"/>
            </a:endParaRPr>
          </a:p>
          <a:p>
            <a:endParaRPr lang="sk-SK" dirty="0"/>
          </a:p>
        </p:txBody>
      </p:sp>
      <p:pic>
        <p:nvPicPr>
          <p:cNvPr id="1026" name="Picture 2" descr="D:\TSV M\DSC011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376718"/>
            <a:ext cx="3448412" cy="20216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TSV M\IMG_44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61048"/>
            <a:ext cx="3191943" cy="21279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TSV M\MO volejbal c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624" y="764704"/>
            <a:ext cx="3011871" cy="1440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817393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0"/>
            <a:ext cx="7543824" cy="1203348"/>
          </a:xfrm>
        </p:spPr>
        <p:txBody>
          <a:bodyPr>
            <a:normAutofit/>
          </a:bodyPr>
          <a:lstStyle/>
          <a:p>
            <a:r>
              <a:rPr lang="sk-SK" sz="6000" b="1" dirty="0">
                <a:latin typeface="Comic Sans MS" pitchFamily="66" charset="0"/>
                <a:cs typeface="Arial" pitchFamily="34" charset="0"/>
              </a:rPr>
              <a:t>Lyžiarsky výcvik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5940152" cy="2564904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707904"/>
            <a:ext cx="6300192" cy="3150096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1792819" y="1203348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i="1" dirty="0">
                <a:latin typeface="Adobe Hebrew" panose="02040503050201020203" pitchFamily="18" charset="-79"/>
                <a:cs typeface="Adobe Hebrew" panose="02040503050201020203" pitchFamily="18" charset="-79"/>
              </a:rPr>
              <a:t>v termíne od 21.- do 25.01.2019</a:t>
            </a:r>
            <a:endParaRPr lang="sk-SK" b="1" i="1" dirty="0"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OA_2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757757">
            <a:off x="283238" y="499418"/>
            <a:ext cx="4860322" cy="3240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ok 4" descr="OA_1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10608">
            <a:off x="4996533" y="503724"/>
            <a:ext cx="3857620" cy="2571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ok 5" descr="OA_0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488" y="3357562"/>
            <a:ext cx="4833950" cy="3221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Documents and Settings\Owner\Desktop\lo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1" y="3114672"/>
            <a:ext cx="6357950" cy="3743328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20696102">
            <a:off x="-3504" y="600761"/>
            <a:ext cx="6423204" cy="1143000"/>
          </a:xfrm>
        </p:spPr>
        <p:txBody>
          <a:bodyPr>
            <a:noAutofit/>
          </a:bodyPr>
          <a:lstStyle/>
          <a:p>
            <a:r>
              <a:rPr lang="sk-SK" sz="4000" b="1" dirty="0">
                <a:latin typeface="Comic Sans MS" pitchFamily="66" charset="0"/>
                <a:cs typeface="Arial" pitchFamily="34" charset="0"/>
              </a:rPr>
              <a:t>Kurz ochrany života </a:t>
            </a:r>
            <a:br>
              <a:rPr lang="sk-SK" sz="4000" b="1" dirty="0">
                <a:latin typeface="Comic Sans MS" pitchFamily="66" charset="0"/>
                <a:cs typeface="Arial" pitchFamily="34" charset="0"/>
              </a:rPr>
            </a:br>
            <a:r>
              <a:rPr lang="sk-SK" sz="4000" b="1" dirty="0">
                <a:latin typeface="Comic Sans MS" pitchFamily="66" charset="0"/>
                <a:cs typeface="Arial" pitchFamily="34" charset="0"/>
              </a:rPr>
              <a:t>a zdravia</a:t>
            </a:r>
          </a:p>
        </p:txBody>
      </p:sp>
      <p:pic>
        <p:nvPicPr>
          <p:cNvPr id="2050" name="Picture 2" descr="C:\Documents and Settings\Owner\Desktop\spol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052736"/>
            <a:ext cx="4488669" cy="2376264"/>
          </a:xfrm>
          <a:prstGeom prst="rect">
            <a:avLst/>
          </a:prstGeom>
          <a:noFill/>
        </p:spPr>
      </p:pic>
      <p:pic>
        <p:nvPicPr>
          <p:cNvPr id="2051" name="Picture 3" descr="C:\Documents and Settings\Owner\Desktop\rumank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214686"/>
            <a:ext cx="4214450" cy="3167076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599" y="260648"/>
            <a:ext cx="7994849" cy="1440160"/>
          </a:xfrm>
        </p:spPr>
        <p:txBody>
          <a:bodyPr>
            <a:noAutofit/>
          </a:bodyPr>
          <a:lstStyle/>
          <a:p>
            <a:r>
              <a:rPr lang="sk-SK" sz="4000" b="1" dirty="0">
                <a:latin typeface="Comic Sans MS" panose="030F0702030302020204" pitchFamily="66" charset="0"/>
              </a:rPr>
              <a:t>Najvýraznejšie </a:t>
            </a:r>
            <a:r>
              <a:rPr lang="sk-SK" sz="4000" b="1" dirty="0" smtClean="0">
                <a:latin typeface="Comic Sans MS" panose="030F0702030302020204" pitchFamily="66" charset="0"/>
              </a:rPr>
              <a:t>športové úspechy </a:t>
            </a:r>
            <a:r>
              <a:rPr lang="sk-SK" sz="4000" b="1" dirty="0">
                <a:latin typeface="Comic Sans MS" panose="030F0702030302020204" pitchFamily="66" charset="0"/>
              </a:rPr>
              <a:t>v šk. roku </a:t>
            </a:r>
            <a:r>
              <a:rPr lang="sk-SK" sz="4000" b="1" dirty="0" smtClean="0">
                <a:latin typeface="Comic Sans MS" panose="030F0702030302020204" pitchFamily="66" charset="0"/>
              </a:rPr>
              <a:t>2019-2020</a:t>
            </a:r>
            <a:endParaRPr lang="sk-SK" sz="4000" b="1" dirty="0">
              <a:latin typeface="Comic Sans MS" panose="030F0702030302020204" pitchFamily="66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608512"/>
          </a:xfrm>
        </p:spPr>
        <p:txBody>
          <a:bodyPr>
            <a:normAutofit fontScale="92500" lnSpcReduction="10000"/>
          </a:bodyPr>
          <a:lstStyle/>
          <a:p>
            <a:r>
              <a:rPr lang="sk-SK" sz="1800" dirty="0">
                <a:latin typeface="Comic Sans MS" panose="030F0702030302020204" pitchFamily="66" charset="0"/>
              </a:rPr>
              <a:t>študenti sa zapájajú do všetkých súťaží v rámci okresu Zlaté Moravce a Nitrianskeho kraja - cezpoľný beh, bedminton, futbal, </a:t>
            </a:r>
            <a:r>
              <a:rPr lang="sk-SK" sz="1800" dirty="0" err="1">
                <a:latin typeface="Comic Sans MS" panose="030F0702030302020204" pitchFamily="66" charset="0"/>
              </a:rPr>
              <a:t>florbal</a:t>
            </a:r>
            <a:r>
              <a:rPr lang="sk-SK" sz="1800" dirty="0">
                <a:latin typeface="Comic Sans MS" panose="030F0702030302020204" pitchFamily="66" charset="0"/>
              </a:rPr>
              <a:t>, stolný tenis, volejbal, basketbal, atletika, orientačný beh</a:t>
            </a:r>
          </a:p>
          <a:p>
            <a:pPr marL="0" indent="0">
              <a:buNone/>
            </a:pPr>
            <a:r>
              <a:rPr lang="sk-SK" sz="1800" b="1" dirty="0">
                <a:latin typeface="Comic Sans MS" panose="030F0702030302020204" pitchFamily="66" charset="0"/>
              </a:rPr>
              <a:t>N</a:t>
            </a:r>
            <a:r>
              <a:rPr lang="sk-SK" sz="1800" b="1" dirty="0" smtClean="0">
                <a:latin typeface="Comic Sans MS" panose="030F0702030302020204" pitchFamily="66" charset="0"/>
              </a:rPr>
              <a:t>ajvýraznejšie úspechy našich žiakov:</a:t>
            </a:r>
          </a:p>
          <a:p>
            <a:r>
              <a:rPr lang="sk-SK" sz="1800" dirty="0">
                <a:latin typeface="Comic Sans MS" panose="030F0702030302020204" pitchFamily="66" charset="0"/>
              </a:rPr>
              <a:t>p</a:t>
            </a:r>
            <a:r>
              <a:rPr lang="sk-SK" sz="1800" dirty="0" smtClean="0">
                <a:latin typeface="Comic Sans MS" panose="030F0702030302020204" pitchFamily="66" charset="0"/>
              </a:rPr>
              <a:t>ostup z majstrovstiev kraja v</a:t>
            </a:r>
            <a:r>
              <a:rPr lang="sk-SK" sz="1800" b="1" dirty="0" smtClean="0">
                <a:latin typeface="Comic Sans MS" panose="030F0702030302020204" pitchFamily="66" charset="0"/>
              </a:rPr>
              <a:t> aerobiku </a:t>
            </a:r>
            <a:r>
              <a:rPr lang="sk-SK" sz="1800" dirty="0" smtClean="0">
                <a:latin typeface="Comic Sans MS" panose="030F0702030302020204" pitchFamily="66" charset="0"/>
              </a:rPr>
              <a:t>a účasť na </a:t>
            </a:r>
            <a:r>
              <a:rPr lang="sk-SK" sz="1800" b="1" dirty="0" smtClean="0">
                <a:latin typeface="Comic Sans MS" panose="030F0702030302020204" pitchFamily="66" charset="0"/>
              </a:rPr>
              <a:t>MS </a:t>
            </a:r>
            <a:r>
              <a:rPr lang="sk-SK" sz="1800" dirty="0" smtClean="0">
                <a:latin typeface="Comic Sans MS" panose="030F0702030302020204" pitchFamily="66" charset="0"/>
              </a:rPr>
              <a:t>– </a:t>
            </a:r>
            <a:r>
              <a:rPr lang="sk-SK" sz="1800" dirty="0" err="1" smtClean="0">
                <a:latin typeface="Comic Sans MS" panose="030F0702030302020204" pitchFamily="66" charset="0"/>
              </a:rPr>
              <a:t>Sarah</a:t>
            </a:r>
            <a:r>
              <a:rPr lang="sk-SK" sz="1800" dirty="0" smtClean="0">
                <a:latin typeface="Comic Sans MS" panose="030F0702030302020204" pitchFamily="66" charset="0"/>
              </a:rPr>
              <a:t> </a:t>
            </a:r>
            <a:r>
              <a:rPr lang="sk-SK" sz="1800" dirty="0" err="1" smtClean="0">
                <a:latin typeface="Comic Sans MS" panose="030F0702030302020204" pitchFamily="66" charset="0"/>
              </a:rPr>
              <a:t>Šútorová</a:t>
            </a:r>
            <a:endParaRPr lang="sk-SK" sz="1800" dirty="0">
              <a:latin typeface="Comic Sans MS" panose="030F0702030302020204" pitchFamily="66" charset="0"/>
            </a:endParaRPr>
          </a:p>
          <a:p>
            <a:r>
              <a:rPr lang="sk-SK" dirty="0">
                <a:latin typeface="Comic Sans MS" panose="030F0702030302020204" pitchFamily="66" charset="0"/>
              </a:rPr>
              <a:t>m</a:t>
            </a:r>
            <a:r>
              <a:rPr lang="sk-SK" sz="1800" dirty="0" smtClean="0">
                <a:latin typeface="Comic Sans MS" panose="030F0702030302020204" pitchFamily="66" charset="0"/>
              </a:rPr>
              <a:t>ajstrovstvá </a:t>
            </a:r>
            <a:r>
              <a:rPr lang="sk-SK" sz="1800" dirty="0">
                <a:latin typeface="Comic Sans MS" panose="030F0702030302020204" pitchFamily="66" charset="0"/>
              </a:rPr>
              <a:t>kraja v</a:t>
            </a:r>
            <a:r>
              <a:rPr lang="sk-SK" sz="1800" b="1" dirty="0">
                <a:latin typeface="Comic Sans MS" panose="030F0702030302020204" pitchFamily="66" charset="0"/>
              </a:rPr>
              <a:t> </a:t>
            </a:r>
            <a:r>
              <a:rPr lang="sk-SK" sz="1800" b="1" dirty="0" smtClean="0">
                <a:latin typeface="Comic Sans MS" panose="030F0702030302020204" pitchFamily="66" charset="0"/>
              </a:rPr>
              <a:t>bedmintone - </a:t>
            </a:r>
            <a:r>
              <a:rPr lang="sk-SK" sz="1800" dirty="0" smtClean="0">
                <a:latin typeface="Comic Sans MS" panose="030F0702030302020204" pitchFamily="66" charset="0"/>
              </a:rPr>
              <a:t>dievčatá </a:t>
            </a:r>
            <a:endParaRPr lang="sk-SK" sz="1800" dirty="0">
              <a:latin typeface="Comic Sans MS" panose="030F0702030302020204" pitchFamily="66" charset="0"/>
            </a:endParaRPr>
          </a:p>
          <a:p>
            <a:r>
              <a:rPr lang="sk-SK" dirty="0">
                <a:latin typeface="Comic Sans MS" panose="030F0702030302020204" pitchFamily="66" charset="0"/>
              </a:rPr>
              <a:t>m</a:t>
            </a:r>
            <a:r>
              <a:rPr lang="sk-SK" sz="1800" dirty="0" smtClean="0">
                <a:latin typeface="Comic Sans MS" panose="030F0702030302020204" pitchFamily="66" charset="0"/>
              </a:rPr>
              <a:t>ajstrovstvá kraja v</a:t>
            </a:r>
            <a:r>
              <a:rPr lang="sk-SK" sz="1800" b="1" dirty="0" smtClean="0">
                <a:latin typeface="Comic Sans MS" panose="030F0702030302020204" pitchFamily="66" charset="0"/>
              </a:rPr>
              <a:t> stolnom tenise </a:t>
            </a:r>
            <a:r>
              <a:rPr lang="sk-SK" sz="1800" dirty="0" smtClean="0">
                <a:latin typeface="Comic Sans MS" panose="030F0702030302020204" pitchFamily="66" charset="0"/>
              </a:rPr>
              <a:t>– dievčatá</a:t>
            </a:r>
          </a:p>
          <a:p>
            <a:r>
              <a:rPr lang="sk-SK" dirty="0">
                <a:latin typeface="Comic Sans MS" panose="030F0702030302020204" pitchFamily="66" charset="0"/>
              </a:rPr>
              <a:t>m</a:t>
            </a:r>
            <a:r>
              <a:rPr lang="sk-SK" sz="1800" dirty="0" smtClean="0">
                <a:latin typeface="Comic Sans MS" panose="030F0702030302020204" pitchFamily="66" charset="0"/>
              </a:rPr>
              <a:t>ajstrovstvá kraja v</a:t>
            </a:r>
            <a:r>
              <a:rPr lang="sk-SK" sz="1800" b="1" dirty="0" smtClean="0">
                <a:latin typeface="Comic Sans MS" panose="030F0702030302020204" pitchFamily="66" charset="0"/>
              </a:rPr>
              <a:t> cezpoľnom behu </a:t>
            </a:r>
            <a:r>
              <a:rPr lang="sk-SK" sz="1800" dirty="0" smtClean="0">
                <a:latin typeface="Comic Sans MS" panose="030F0702030302020204" pitchFamily="66" charset="0"/>
              </a:rPr>
              <a:t>- dievčatá</a:t>
            </a:r>
          </a:p>
          <a:p>
            <a:r>
              <a:rPr lang="sk-SK" sz="1800" dirty="0">
                <a:latin typeface="Comic Sans MS" panose="030F0702030302020204" pitchFamily="66" charset="0"/>
              </a:rPr>
              <a:t>p</a:t>
            </a:r>
            <a:r>
              <a:rPr lang="sk-SK" sz="1800" dirty="0" smtClean="0">
                <a:latin typeface="Comic Sans MS" panose="030F0702030302020204" pitchFamily="66" charset="0"/>
              </a:rPr>
              <a:t>ostup na majstrovstvá kraja vo </a:t>
            </a:r>
            <a:r>
              <a:rPr lang="sk-SK" sz="1800" b="1" dirty="0" smtClean="0">
                <a:latin typeface="Comic Sans MS" panose="030F0702030302020204" pitchFamily="66" charset="0"/>
              </a:rPr>
              <a:t>volejbale</a:t>
            </a:r>
            <a:r>
              <a:rPr lang="sk-SK" sz="1800" dirty="0" smtClean="0">
                <a:latin typeface="Comic Sans MS" panose="030F0702030302020204" pitchFamily="66" charset="0"/>
              </a:rPr>
              <a:t> - chlapci</a:t>
            </a:r>
          </a:p>
          <a:p>
            <a:r>
              <a:rPr lang="sk-SK" sz="1800" dirty="0">
                <a:latin typeface="Comic Sans MS" panose="030F0702030302020204" pitchFamily="66" charset="0"/>
              </a:rPr>
              <a:t>v</a:t>
            </a:r>
            <a:r>
              <a:rPr lang="sk-SK" sz="1800" dirty="0" smtClean="0">
                <a:latin typeface="Comic Sans MS" panose="030F0702030302020204" pitchFamily="66" charset="0"/>
              </a:rPr>
              <a:t>iaceré úspechy žiakov v okresných kolách – v </a:t>
            </a:r>
            <a:r>
              <a:rPr lang="sk-SK" sz="1800" b="1" dirty="0" smtClean="0">
                <a:latin typeface="Comic Sans MS" panose="030F0702030302020204" pitchFamily="66" charset="0"/>
              </a:rPr>
              <a:t>basketbale, </a:t>
            </a:r>
            <a:r>
              <a:rPr lang="sk-SK" sz="1800" b="1" dirty="0" err="1" smtClean="0">
                <a:latin typeface="Comic Sans MS" panose="030F0702030302020204" pitchFamily="66" charset="0"/>
              </a:rPr>
              <a:t>florbale</a:t>
            </a:r>
            <a:r>
              <a:rPr lang="sk-SK" sz="1800" b="1" dirty="0" smtClean="0">
                <a:latin typeface="Comic Sans MS" panose="030F0702030302020204" pitchFamily="66" charset="0"/>
              </a:rPr>
              <a:t>, volejbale</a:t>
            </a:r>
          </a:p>
          <a:p>
            <a:r>
              <a:rPr lang="sk-SK" sz="1800" dirty="0">
                <a:latin typeface="Comic Sans MS" panose="030F0702030302020204" pitchFamily="66" charset="0"/>
              </a:rPr>
              <a:t>k</a:t>
            </a:r>
            <a:r>
              <a:rPr lang="sk-SK" sz="1800" dirty="0" smtClean="0">
                <a:latin typeface="Comic Sans MS" panose="030F0702030302020204" pitchFamily="66" charset="0"/>
              </a:rPr>
              <a:t>aždoročnou tradíciou našej školy je </a:t>
            </a:r>
            <a:r>
              <a:rPr lang="sk-SK" sz="1800" b="1" dirty="0" smtClean="0">
                <a:latin typeface="Comic Sans MS" panose="030F0702030302020204" pitchFamily="66" charset="0"/>
              </a:rPr>
              <a:t>Vianočná latka – skok do výšky</a:t>
            </a:r>
          </a:p>
          <a:p>
            <a:r>
              <a:rPr lang="sk-SK" sz="1800" dirty="0" smtClean="0">
                <a:latin typeface="Comic Sans MS" panose="030F0702030302020204" pitchFamily="66" charset="0"/>
              </a:rPr>
              <a:t>každoročne </a:t>
            </a:r>
            <a:r>
              <a:rPr lang="sk-SK" sz="1800" dirty="0">
                <a:latin typeface="Comic Sans MS" panose="030F0702030302020204" pitchFamily="66" charset="0"/>
              </a:rPr>
              <a:t>vyhlasujeme </a:t>
            </a:r>
            <a:r>
              <a:rPr lang="sk-SK" b="1" dirty="0">
                <a:latin typeface="Comic Sans MS" panose="030F0702030302020204" pitchFamily="66" charset="0"/>
              </a:rPr>
              <a:t>S</a:t>
            </a:r>
            <a:r>
              <a:rPr lang="sk-SK" sz="1800" b="1" dirty="0" smtClean="0">
                <a:latin typeface="Comic Sans MS" panose="030F0702030302020204" pitchFamily="66" charset="0"/>
              </a:rPr>
              <a:t>úťaž</a:t>
            </a:r>
            <a:r>
              <a:rPr lang="sk-SK" sz="1800" dirty="0" smtClean="0">
                <a:latin typeface="Comic Sans MS" panose="030F0702030302020204" pitchFamily="66" charset="0"/>
              </a:rPr>
              <a:t> </a:t>
            </a:r>
            <a:r>
              <a:rPr lang="sk-SK" sz="1800" b="1" dirty="0">
                <a:latin typeface="Comic Sans MS" panose="030F0702030302020204" pitchFamily="66" charset="0"/>
              </a:rPr>
              <a:t>o najlepšieho športovca a športovkyňu školy </a:t>
            </a:r>
            <a:endParaRPr lang="sk-SK" sz="1800" b="1" dirty="0" smtClean="0">
              <a:latin typeface="Comic Sans MS" panose="030F0702030302020204" pitchFamily="66" charset="0"/>
            </a:endParaRPr>
          </a:p>
          <a:p>
            <a:endParaRPr lang="sk-SK" sz="1800" dirty="0">
              <a:latin typeface="Comic Sans MS" panose="030F0702030302020204" pitchFamily="66" charset="0"/>
            </a:endParaRPr>
          </a:p>
          <a:p>
            <a:endParaRPr lang="sk-SK" sz="2400" dirty="0"/>
          </a:p>
          <a:p>
            <a:endParaRPr lang="sk-SK" sz="2400" dirty="0">
              <a:latin typeface="Comic Sans MS" panose="030F0702030302020204" pitchFamily="66" charset="0"/>
            </a:endParaRP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76908311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3" y="1417638"/>
            <a:ext cx="4032448" cy="2803450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5024"/>
            <a:ext cx="4427984" cy="3212976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645024"/>
            <a:ext cx="4716016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002674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991" y="260648"/>
            <a:ext cx="5681901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0" y="4193704"/>
            <a:ext cx="4860032" cy="2664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5" y="4193704"/>
            <a:ext cx="3771375" cy="18275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6412478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Owner\Desktop\DSC088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285728"/>
            <a:ext cx="6124266" cy="4099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Documents and Settings\Owner\Desktop\DSC088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929066"/>
            <a:ext cx="4000528" cy="2678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42910" y="214290"/>
            <a:ext cx="3765897" cy="92871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sk-SK" sz="2800" b="1" dirty="0">
                <a:solidFill>
                  <a:srgbClr val="92D050"/>
                </a:solidFill>
                <a:latin typeface="Comic Sans MS" pitchFamily="66" charset="0"/>
                <a:cs typeface="Arial" pitchFamily="34" charset="0"/>
              </a:rPr>
              <a:t>školská jedáleň a bufet</a:t>
            </a:r>
          </a:p>
        </p:txBody>
      </p:sp>
      <p:pic>
        <p:nvPicPr>
          <p:cNvPr id="4" name="Obrázok 3" descr="OA_2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4716" y="642918"/>
            <a:ext cx="3964810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ok 4" descr="OA_2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1187697"/>
            <a:ext cx="3854801" cy="2569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ok 5" descr="OA_2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4214817"/>
            <a:ext cx="4147602" cy="2186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Users\pc\Desktop\Nový priečinok\Bufe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3786190"/>
            <a:ext cx="3723841" cy="26819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2285992"/>
            <a:ext cx="8229600" cy="1571628"/>
          </a:xfrm>
        </p:spPr>
        <p:txBody>
          <a:bodyPr>
            <a:noAutofit/>
          </a:bodyPr>
          <a:lstStyle/>
          <a:p>
            <a:pPr algn="ctr"/>
            <a:r>
              <a:rPr lang="sk-SK" sz="6600" b="1" dirty="0">
                <a:latin typeface="Comic Sans MS" pitchFamily="66" charset="0"/>
                <a:cs typeface="Arial" pitchFamily="34" charset="0"/>
              </a:rPr>
              <a:t>Záujmové aktivity študentov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Documents and Settings\Owner\Desktop\ko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3714728"/>
            <a:ext cx="4643438" cy="310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358246" cy="1143000"/>
          </a:xfrm>
        </p:spPr>
        <p:txBody>
          <a:bodyPr>
            <a:normAutofit/>
          </a:bodyPr>
          <a:lstStyle/>
          <a:p>
            <a:r>
              <a:rPr lang="sk-SK" sz="4000" b="1" dirty="0">
                <a:latin typeface="Comic Sans MS" pitchFamily="66" charset="0"/>
                <a:cs typeface="Arial" pitchFamily="34" charset="0"/>
              </a:rPr>
              <a:t>Návšteva Mikuláša</a:t>
            </a:r>
          </a:p>
        </p:txBody>
      </p:sp>
      <p:pic>
        <p:nvPicPr>
          <p:cNvPr id="5122" name="Picture 2" descr="C:\Documents and Settings\Owner\Desktop\mik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14422"/>
            <a:ext cx="5000628" cy="3346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43042" y="214290"/>
            <a:ext cx="6115064" cy="989034"/>
          </a:xfrm>
        </p:spPr>
        <p:txBody>
          <a:bodyPr>
            <a:normAutofit/>
          </a:bodyPr>
          <a:lstStyle/>
          <a:p>
            <a:r>
              <a:rPr lang="sk-SK" sz="4000" b="1" dirty="0">
                <a:latin typeface="Comic Sans MS" pitchFamily="66" charset="0"/>
                <a:cs typeface="Arial" pitchFamily="34" charset="0"/>
              </a:rPr>
              <a:t>Stavanie Mája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724" y="1193274"/>
            <a:ext cx="5451700" cy="2785393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317" y="4024829"/>
            <a:ext cx="4211684" cy="2857401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8667"/>
            <a:ext cx="4932316" cy="2879333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1176" y="-45620"/>
            <a:ext cx="8229600" cy="1143000"/>
          </a:xfrm>
        </p:spPr>
        <p:txBody>
          <a:bodyPr>
            <a:normAutofit/>
          </a:bodyPr>
          <a:lstStyle/>
          <a:p>
            <a:r>
              <a:rPr lang="sk-SK" sz="4000" b="1" dirty="0" smtClean="0">
                <a:latin typeface="Comic Sans MS" pitchFamily="66" charset="0"/>
                <a:cs typeface="Arial" pitchFamily="34" charset="0"/>
              </a:rPr>
              <a:t>Imatrikulácie </a:t>
            </a:r>
            <a:endParaRPr lang="sk-SK" sz="4000" b="1" dirty="0"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816" y="1116004"/>
            <a:ext cx="4896036" cy="3264024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44" y="4407024"/>
            <a:ext cx="4374620" cy="2450976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407024"/>
            <a:ext cx="4364329" cy="2450976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57752" y="714356"/>
            <a:ext cx="4286248" cy="2714644"/>
          </a:xfrm>
        </p:spPr>
        <p:txBody>
          <a:bodyPr>
            <a:normAutofit fontScale="90000"/>
          </a:bodyPr>
          <a:lstStyle/>
          <a:p>
            <a:pPr algn="ctr"/>
            <a:r>
              <a:rPr lang="sk-SK" sz="3600" dirty="0">
                <a:latin typeface="Comic Sans MS" pitchFamily="66" charset="0"/>
                <a:cs typeface="Arial" pitchFamily="34" charset="0"/>
              </a:rPr>
              <a:t> </a:t>
            </a:r>
            <a:r>
              <a:rPr lang="sk-SK" sz="2800" dirty="0">
                <a:latin typeface="Arial" pitchFamily="34" charset="0"/>
                <a:cs typeface="Arial" pitchFamily="34" charset="0"/>
              </a:rPr>
              <a:t/>
            </a:r>
            <a:br>
              <a:rPr lang="sk-SK" sz="2800" dirty="0">
                <a:latin typeface="Arial" pitchFamily="34" charset="0"/>
                <a:cs typeface="Arial" pitchFamily="34" charset="0"/>
              </a:rPr>
            </a:br>
            <a:r>
              <a:rPr lang="sk-SK" sz="2800" dirty="0">
                <a:latin typeface="Arial" pitchFamily="34" charset="0"/>
                <a:cs typeface="Arial" pitchFamily="34" charset="0"/>
              </a:rPr>
              <a:t> </a:t>
            </a:r>
            <a:br>
              <a:rPr lang="sk-SK" sz="2800" dirty="0">
                <a:latin typeface="Arial" pitchFamily="34" charset="0"/>
                <a:cs typeface="Arial" pitchFamily="34" charset="0"/>
              </a:rPr>
            </a:br>
            <a:r>
              <a:rPr lang="sk-SK" sz="3100" dirty="0">
                <a:solidFill>
                  <a:schemeClr val="tx1"/>
                </a:solidFill>
                <a:latin typeface="Comic Sans MS" pitchFamily="66" charset="0"/>
                <a:cs typeface="Arial" pitchFamily="34" charset="0"/>
              </a:rPr>
              <a:t>Škola bola založená v roku 1994/95.</a:t>
            </a:r>
            <a:br>
              <a:rPr lang="sk-SK" sz="3100" dirty="0">
                <a:solidFill>
                  <a:schemeClr val="tx1"/>
                </a:solidFill>
                <a:latin typeface="Comic Sans MS" pitchFamily="66" charset="0"/>
                <a:cs typeface="Arial" pitchFamily="34" charset="0"/>
              </a:rPr>
            </a:br>
            <a:r>
              <a:rPr lang="sk-SK" sz="3100" dirty="0" smtClean="0">
                <a:solidFill>
                  <a:schemeClr val="tx1"/>
                </a:solidFill>
                <a:latin typeface="Comic Sans MS" pitchFamily="66" charset="0"/>
                <a:cs typeface="Arial" pitchFamily="34" charset="0"/>
              </a:rPr>
              <a:t>Riaditeľkou </a:t>
            </a:r>
            <a:r>
              <a:rPr lang="sk-SK" sz="3100" dirty="0">
                <a:solidFill>
                  <a:schemeClr val="tx1"/>
                </a:solidFill>
                <a:latin typeface="Comic Sans MS" pitchFamily="66" charset="0"/>
                <a:cs typeface="Arial" pitchFamily="34" charset="0"/>
              </a:rPr>
              <a:t>našej školy je Ing. Eva </a:t>
            </a:r>
            <a:r>
              <a:rPr lang="sk-SK" sz="3100" dirty="0" smtClean="0">
                <a:solidFill>
                  <a:schemeClr val="tx1"/>
                </a:solidFill>
                <a:latin typeface="Comic Sans MS" pitchFamily="66" charset="0"/>
                <a:cs typeface="Arial" pitchFamily="34" charset="0"/>
              </a:rPr>
              <a:t>Horná.</a:t>
            </a:r>
            <a:r>
              <a:rPr lang="sk-SK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sk-SK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sk-SK" sz="2800" dirty="0">
                <a:latin typeface="Arial" pitchFamily="34" charset="0"/>
                <a:cs typeface="Arial" pitchFamily="34" charset="0"/>
              </a:rPr>
              <a:t/>
            </a:r>
            <a:br>
              <a:rPr lang="sk-SK" sz="2800" dirty="0">
                <a:latin typeface="Arial" pitchFamily="34" charset="0"/>
                <a:cs typeface="Arial" pitchFamily="34" charset="0"/>
              </a:rPr>
            </a:br>
            <a:r>
              <a:rPr lang="sk-SK" sz="2800" dirty="0"/>
              <a:t/>
            </a:r>
            <a:br>
              <a:rPr lang="sk-SK" sz="2800" dirty="0"/>
            </a:br>
            <a:r>
              <a:rPr lang="sk-SK" sz="2800" dirty="0"/>
              <a:t> </a:t>
            </a:r>
            <a:br>
              <a:rPr lang="sk-SK" sz="2800" dirty="0"/>
            </a:br>
            <a:endParaRPr lang="sk-SK" sz="2800" dirty="0"/>
          </a:p>
        </p:txBody>
      </p:sp>
      <p:sp>
        <p:nvSpPr>
          <p:cNvPr id="7" name="BlokTextu 6"/>
          <p:cNvSpPr txBox="1"/>
          <p:nvPr/>
        </p:nvSpPr>
        <p:spPr>
          <a:xfrm>
            <a:off x="-108520" y="4401684"/>
            <a:ext cx="46802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dirty="0">
                <a:latin typeface="Comic Sans MS" pitchFamily="66" charset="0"/>
              </a:rPr>
              <a:t>Zástupkyňa riaditeľky </a:t>
            </a:r>
          </a:p>
          <a:p>
            <a:pPr algn="ctr"/>
            <a:r>
              <a:rPr lang="sk-SK" sz="2800" dirty="0">
                <a:latin typeface="Comic Sans MS" pitchFamily="66" charset="0"/>
              </a:rPr>
              <a:t>školy je Ing. Ľudmila Kelemenová. </a:t>
            </a:r>
          </a:p>
        </p:txBody>
      </p:sp>
      <p:pic>
        <p:nvPicPr>
          <p:cNvPr id="4" name="Obrázok 3" descr="Kópia – DSC075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4876" y="3857628"/>
            <a:ext cx="4213046" cy="2820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ok 4" descr="DSC075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642918"/>
            <a:ext cx="4500562" cy="3012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143000"/>
          </a:xfrm>
        </p:spPr>
        <p:txBody>
          <a:bodyPr>
            <a:normAutofit/>
          </a:bodyPr>
          <a:lstStyle/>
          <a:p>
            <a:r>
              <a:rPr lang="sk-SK" sz="4000" dirty="0" smtClean="0">
                <a:latin typeface="Comic Sans MS" pitchFamily="66" charset="0"/>
                <a:cs typeface="Arial" pitchFamily="34" charset="0"/>
              </a:rPr>
              <a:t>Stužková slávnosť</a:t>
            </a:r>
            <a:endParaRPr lang="sk-SK" sz="4000" dirty="0"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6696744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252" y="3356992"/>
            <a:ext cx="5076056" cy="3497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3861048"/>
            <a:ext cx="3950244" cy="2993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BlokTextu 8"/>
          <p:cNvSpPr txBox="1"/>
          <p:nvPr/>
        </p:nvSpPr>
        <p:spPr>
          <a:xfrm>
            <a:off x="2339752" y="65782"/>
            <a:ext cx="590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itchFamily="66" charset="0"/>
              </a:rPr>
              <a:t>Stužková slávnosť</a:t>
            </a:r>
            <a:endParaRPr lang="sk-SK" sz="3200" b="1" dirty="0">
              <a:solidFill>
                <a:schemeClr val="accent2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7158" y="142852"/>
            <a:ext cx="8229600" cy="1143000"/>
          </a:xfrm>
        </p:spPr>
        <p:txBody>
          <a:bodyPr>
            <a:noAutofit/>
          </a:bodyPr>
          <a:lstStyle/>
          <a:p>
            <a:r>
              <a:rPr lang="sk-SK" sz="4000" b="1" dirty="0">
                <a:latin typeface="Comic Sans MS" pitchFamily="66" charset="0"/>
                <a:cs typeface="Arial" pitchFamily="34" charset="0"/>
              </a:rPr>
              <a:t>Študentská  a Valentínska </a:t>
            </a:r>
            <a:br>
              <a:rPr lang="sk-SK" sz="4000" b="1" dirty="0">
                <a:latin typeface="Comic Sans MS" pitchFamily="66" charset="0"/>
                <a:cs typeface="Arial" pitchFamily="34" charset="0"/>
              </a:rPr>
            </a:br>
            <a:r>
              <a:rPr lang="sk-SK" sz="4000" b="1" dirty="0">
                <a:latin typeface="Comic Sans MS" pitchFamily="66" charset="0"/>
                <a:cs typeface="Arial" pitchFamily="34" charset="0"/>
              </a:rPr>
              <a:t>kvapka krvi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1412776"/>
            <a:ext cx="3240360" cy="3339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438672"/>
            <a:ext cx="2485364" cy="3313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38" b="38272"/>
          <a:stretch/>
        </p:blipFill>
        <p:spPr>
          <a:xfrm>
            <a:off x="755576" y="4719182"/>
            <a:ext cx="5143500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8596" y="785794"/>
            <a:ext cx="8229600" cy="4525963"/>
          </a:xfrm>
        </p:spPr>
        <p:txBody>
          <a:bodyPr>
            <a:noAutofit/>
          </a:bodyPr>
          <a:lstStyle/>
          <a:p>
            <a:pPr algn="ctr">
              <a:buNone/>
            </a:pPr>
            <a:endParaRPr lang="sk-SK" sz="6600" dirty="0">
              <a:latin typeface="Gabriola" pitchFamily="82" charset="0"/>
            </a:endParaRPr>
          </a:p>
          <a:p>
            <a:pPr algn="ctr">
              <a:buNone/>
            </a:pPr>
            <a:r>
              <a:rPr lang="sk-SK" sz="6600" b="1" dirty="0">
                <a:solidFill>
                  <a:srgbClr val="92D050"/>
                </a:solidFill>
                <a:latin typeface="Comic Sans MS" pitchFamily="66" charset="0"/>
              </a:rPr>
              <a:t>Poznávacie exkurzie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 descr="adcesa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810" y="1249692"/>
            <a:ext cx="4429156" cy="3307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14876" y="214290"/>
            <a:ext cx="3726156" cy="881188"/>
          </a:xfrm>
        </p:spPr>
        <p:txBody>
          <a:bodyPr>
            <a:noAutofit/>
          </a:bodyPr>
          <a:lstStyle/>
          <a:p>
            <a:r>
              <a:rPr lang="sk-SK" sz="4800" b="1" dirty="0">
                <a:latin typeface="Comic Sans MS" pitchFamily="66" charset="0"/>
                <a:cs typeface="Arial" pitchFamily="34" charset="0"/>
              </a:rPr>
              <a:t>Paríž</a:t>
            </a:r>
            <a:endParaRPr lang="sk-SK" sz="3200" b="1" dirty="0"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7170" name="Picture 2" descr="K:\DSCN21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7217">
            <a:off x="234523" y="329456"/>
            <a:ext cx="4308075" cy="32314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K:\foto ep, paríž 1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3246">
            <a:off x="5196285" y="4176485"/>
            <a:ext cx="3205446" cy="24043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K:\DSCN22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14" y="3786190"/>
            <a:ext cx="3561560" cy="2671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lokTextu 7"/>
          <p:cNvSpPr txBox="1"/>
          <p:nvPr/>
        </p:nvSpPr>
        <p:spPr>
          <a:xfrm>
            <a:off x="3447652" y="357166"/>
            <a:ext cx="2143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dirty="0">
                <a:solidFill>
                  <a:srgbClr val="92D050"/>
                </a:solidFill>
                <a:latin typeface="Comic Sans MS" pitchFamily="66" charset="0"/>
              </a:rPr>
              <a:t>Londýn</a:t>
            </a:r>
          </a:p>
        </p:txBody>
      </p:sp>
      <p:pic>
        <p:nvPicPr>
          <p:cNvPr id="10" name="Obrázok 9" descr="IMG_20150411_1537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372668">
            <a:off x="387958" y="75161"/>
            <a:ext cx="2379802" cy="3173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ázok 10" descr="IMG_20150413_1105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10709">
            <a:off x="2417230" y="1571403"/>
            <a:ext cx="3578524" cy="2683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ázok 12" descr="IMG_20150416_1024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80682">
            <a:off x="5734390" y="511819"/>
            <a:ext cx="3424323" cy="2568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ázok 13" descr="IMG_20150416_1450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311246">
            <a:off x="4904006" y="3518563"/>
            <a:ext cx="3962971" cy="2972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ok 8" descr="IMG_20150411_13011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608754">
            <a:off x="557438" y="3996101"/>
            <a:ext cx="3438899" cy="2579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hdimg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928670"/>
            <a:ext cx="4286280" cy="222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720" y="0"/>
            <a:ext cx="8229600" cy="1143000"/>
          </a:xfrm>
        </p:spPr>
        <p:txBody>
          <a:bodyPr>
            <a:normAutofit/>
          </a:bodyPr>
          <a:lstStyle/>
          <a:p>
            <a:r>
              <a:rPr lang="sk-SK" sz="4800" b="1" dirty="0">
                <a:latin typeface="Comic Sans MS" pitchFamily="66" charset="0"/>
              </a:rPr>
              <a:t>Praha</a:t>
            </a:r>
          </a:p>
        </p:txBody>
      </p:sp>
      <p:pic>
        <p:nvPicPr>
          <p:cNvPr id="4" name="Zástupný symbol obsahu 3" descr="Bez názvu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57884" y="214290"/>
            <a:ext cx="3099213" cy="5072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ok 5" descr="img00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10" y="3643314"/>
            <a:ext cx="5103343" cy="2871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701523">
            <a:off x="2192217" y="818341"/>
            <a:ext cx="8229600" cy="945865"/>
          </a:xfrm>
        </p:spPr>
        <p:txBody>
          <a:bodyPr>
            <a:normAutofit/>
          </a:bodyPr>
          <a:lstStyle/>
          <a:p>
            <a:r>
              <a:rPr lang="sk-SK" sz="5400" b="1" dirty="0">
                <a:latin typeface="Comic Sans MS" pitchFamily="66" charset="0"/>
              </a:rPr>
              <a:t>Viedeň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" y="1268760"/>
            <a:ext cx="4354907" cy="32661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208739"/>
            <a:ext cx="4644008" cy="34830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Documents and Settings\Owner\Desktop\connect_photo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48" y="428604"/>
            <a:ext cx="3857652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4829180" cy="1143000"/>
          </a:xfrm>
        </p:spPr>
        <p:txBody>
          <a:bodyPr>
            <a:normAutofit/>
          </a:bodyPr>
          <a:lstStyle/>
          <a:p>
            <a:r>
              <a:rPr lang="sk-SK" sz="4000" b="1" dirty="0">
                <a:latin typeface="Comic Sans MS" pitchFamily="66" charset="0"/>
              </a:rPr>
              <a:t>Poľsko </a:t>
            </a:r>
          </a:p>
        </p:txBody>
      </p:sp>
      <p:pic>
        <p:nvPicPr>
          <p:cNvPr id="3076" name="Picture 4" descr="C:\Documents and Settings\Owner\Desktop\connect_photo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571876"/>
            <a:ext cx="4286248" cy="2942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Documents and Settings\Owner\Desktop\connect_phot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2000240"/>
            <a:ext cx="4429156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43956" cy="994122"/>
          </a:xfrm>
        </p:spPr>
        <p:txBody>
          <a:bodyPr>
            <a:noAutofit/>
          </a:bodyPr>
          <a:lstStyle/>
          <a:p>
            <a:r>
              <a:rPr lang="sk-SK" sz="4000" b="1" dirty="0">
                <a:latin typeface="Comic Sans MS" pitchFamily="66" charset="0"/>
              </a:rPr>
              <a:t>Naša cesta do Európskeho parlamentu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736" y="1472548"/>
            <a:ext cx="4680520" cy="26167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370881"/>
            <a:ext cx="4221376" cy="2420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293096"/>
            <a:ext cx="4320480" cy="253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66056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09598" y="2160590"/>
            <a:ext cx="8138866" cy="4220737"/>
          </a:xfrm>
        </p:spPr>
        <p:txBody>
          <a:bodyPr>
            <a:noAutofit/>
          </a:bodyPr>
          <a:lstStyle/>
          <a:p>
            <a:pPr algn="ctr">
              <a:buNone/>
            </a:pPr>
            <a:endParaRPr lang="sk-SK" sz="6600" dirty="0">
              <a:latin typeface="Gabriola" pitchFamily="82" charset="0"/>
            </a:endParaRPr>
          </a:p>
          <a:p>
            <a:pPr algn="ctr">
              <a:buNone/>
            </a:pPr>
            <a:r>
              <a:rPr lang="sk-SK" sz="4000" dirty="0" err="1" smtClean="0">
                <a:latin typeface="Comic Sans MS" pitchFamily="66" charset="0"/>
              </a:rPr>
              <a:t>oazm.edupage.org</a:t>
            </a:r>
            <a:endParaRPr lang="sk-SK" sz="4000" dirty="0">
              <a:latin typeface="Comic Sans MS" pitchFamily="66" charset="0"/>
            </a:endParaRPr>
          </a:p>
          <a:p>
            <a:pPr algn="ctr">
              <a:buNone/>
            </a:pPr>
            <a:r>
              <a:rPr lang="sk-SK" sz="4000" dirty="0">
                <a:latin typeface="Comic Sans MS" pitchFamily="66" charset="0"/>
              </a:rPr>
              <a:t>037/6421904</a:t>
            </a:r>
          </a:p>
          <a:p>
            <a:pPr algn="ctr">
              <a:buNone/>
            </a:pPr>
            <a:r>
              <a:rPr lang="sk-SK" sz="4000" dirty="0">
                <a:latin typeface="Comic Sans MS" pitchFamily="66" charset="0"/>
              </a:rPr>
              <a:t>FB: Obchodná akadémia</a:t>
            </a:r>
          </a:p>
          <a:p>
            <a:pPr algn="ctr">
              <a:buNone/>
            </a:pPr>
            <a:r>
              <a:rPr lang="sk-SK" sz="4000" dirty="0">
                <a:latin typeface="Comic Sans MS" pitchFamily="66" charset="0"/>
              </a:rPr>
              <a:t> Zlaté Moravce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02" y="285728"/>
            <a:ext cx="314327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274638"/>
            <a:ext cx="8186766" cy="1154098"/>
          </a:xfrm>
        </p:spPr>
        <p:txBody>
          <a:bodyPr>
            <a:noAutofit/>
          </a:bodyPr>
          <a:lstStyle/>
          <a:p>
            <a:r>
              <a:rPr lang="sk-SK" sz="4000" b="1" dirty="0">
                <a:latin typeface="Comic Sans MS" pitchFamily="66" charset="0"/>
                <a:cs typeface="Arial" pitchFamily="34" charset="0"/>
              </a:rPr>
              <a:t>Obchodná akadémia </a:t>
            </a:r>
            <a:r>
              <a:rPr lang="sk-SK" sz="4000" b="1" dirty="0">
                <a:latin typeface="Arial" pitchFamily="34" charset="0"/>
                <a:cs typeface="Arial" pitchFamily="34" charset="0"/>
              </a:rPr>
              <a:t/>
            </a:r>
            <a:br>
              <a:rPr lang="sk-SK" sz="4000" b="1" dirty="0">
                <a:latin typeface="Arial" pitchFamily="34" charset="0"/>
                <a:cs typeface="Arial" pitchFamily="34" charset="0"/>
              </a:rPr>
            </a:br>
            <a:endParaRPr lang="sk-SK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428596" y="1000108"/>
            <a:ext cx="871540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2200" dirty="0">
                <a:latin typeface="Comic Sans MS" pitchFamily="66" charset="0"/>
                <a:cs typeface="Arial" pitchFamily="34" charset="0"/>
              </a:rPr>
              <a:t>4-ročné štúdium</a:t>
            </a:r>
          </a:p>
          <a:p>
            <a:pPr>
              <a:buFont typeface="Arial" pitchFamily="34" charset="0"/>
              <a:buChar char="•"/>
            </a:pPr>
            <a:r>
              <a:rPr lang="sk-SK" sz="2200" dirty="0">
                <a:latin typeface="Comic Sans MS" pitchFamily="66" charset="0"/>
                <a:cs typeface="Arial" pitchFamily="34" charset="0"/>
              </a:rPr>
              <a:t>maturitná skúška:  slovenský jazyk a literatúra</a:t>
            </a:r>
          </a:p>
          <a:p>
            <a:r>
              <a:rPr lang="sk-SK" sz="2200" dirty="0">
                <a:latin typeface="Comic Sans MS" pitchFamily="66" charset="0"/>
                <a:cs typeface="Arial" pitchFamily="34" charset="0"/>
              </a:rPr>
              <a:t>                              cudzí jazyk – voliteľný - </a:t>
            </a:r>
            <a:r>
              <a:rPr lang="sk-SK" sz="2200" b="1" dirty="0">
                <a:latin typeface="Comic Sans MS" pitchFamily="66" charset="0"/>
                <a:cs typeface="Arial" pitchFamily="34" charset="0"/>
              </a:rPr>
              <a:t>ANJ, NEJ,RUJ</a:t>
            </a:r>
          </a:p>
          <a:p>
            <a:r>
              <a:rPr lang="sk-SK" sz="2200" dirty="0">
                <a:latin typeface="Comic Sans MS" pitchFamily="66" charset="0"/>
                <a:cs typeface="Arial" pitchFamily="34" charset="0"/>
              </a:rPr>
              <a:t>                              teoretická časť odbornej zložky</a:t>
            </a:r>
          </a:p>
          <a:p>
            <a:r>
              <a:rPr lang="sk-SK" sz="2200" dirty="0">
                <a:latin typeface="Comic Sans MS" pitchFamily="66" charset="0"/>
                <a:cs typeface="Arial" pitchFamily="34" charset="0"/>
              </a:rPr>
              <a:t>                              praktická časť odbornej zložky  </a:t>
            </a:r>
          </a:p>
          <a:p>
            <a:pPr>
              <a:buFont typeface="Arial" pitchFamily="34" charset="0"/>
              <a:buChar char="•"/>
            </a:pPr>
            <a:r>
              <a:rPr lang="sk-SK" sz="2200" dirty="0">
                <a:latin typeface="Comic Sans MS" pitchFamily="66" charset="0"/>
                <a:cs typeface="Arial" pitchFamily="34" charset="0"/>
              </a:rPr>
              <a:t>uplatnenie: bankovníctvo, finančný a poisťovací sektor,               </a:t>
            </a:r>
          </a:p>
          <a:p>
            <a:r>
              <a:rPr lang="sk-SK" sz="2200" dirty="0">
                <a:latin typeface="Comic Sans MS" pitchFamily="66" charset="0"/>
                <a:cs typeface="Arial" pitchFamily="34" charset="0"/>
              </a:rPr>
              <a:t>                   marketing, logistika, manažér, obchodný pracovník,   </a:t>
            </a:r>
          </a:p>
          <a:p>
            <a:r>
              <a:rPr lang="sk-SK" sz="2200" dirty="0">
                <a:latin typeface="Comic Sans MS" pitchFamily="66" charset="0"/>
                <a:cs typeface="Arial" pitchFamily="34" charset="0"/>
              </a:rPr>
              <a:t>                   finančný poradca, pracovník marketingu a iné</a:t>
            </a:r>
            <a:endParaRPr lang="sk-SK" sz="2200" dirty="0">
              <a:latin typeface="Comic Sans MS" pitchFamily="66" charset="0"/>
            </a:endParaRPr>
          </a:p>
          <a:p>
            <a:r>
              <a:rPr lang="sk-SK" dirty="0"/>
              <a:t>                                  </a:t>
            </a:r>
          </a:p>
          <a:p>
            <a:pPr>
              <a:buFontTx/>
              <a:buChar char="-"/>
            </a:pPr>
            <a:endParaRPr lang="sk-SK" dirty="0"/>
          </a:p>
        </p:txBody>
      </p:sp>
      <p:pic>
        <p:nvPicPr>
          <p:cNvPr id="5" name="Obrázok 4" descr="OA_1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3857628"/>
            <a:ext cx="7215238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251520" y="404664"/>
            <a:ext cx="87129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k-SK" sz="4800" dirty="0" smtClean="0">
              <a:latin typeface="Comic Sans MS" pitchFamily="66" charset="0"/>
            </a:endParaRPr>
          </a:p>
          <a:p>
            <a:pPr algn="ctr"/>
            <a:endParaRPr lang="sk-SK" sz="4800" dirty="0">
              <a:latin typeface="Comic Sans MS" pitchFamily="66" charset="0"/>
            </a:endParaRPr>
          </a:p>
          <a:p>
            <a:pPr algn="ctr"/>
            <a:endParaRPr lang="sk-SK" sz="4800" smtClean="0">
              <a:latin typeface="Comic Sans MS" pitchFamily="66" charset="0"/>
            </a:endParaRPr>
          </a:p>
          <a:p>
            <a:pPr algn="ctr"/>
            <a:r>
              <a:rPr lang="sk-SK" sz="4800" smtClean="0">
                <a:latin typeface="Comic Sans MS" pitchFamily="66" charset="0"/>
              </a:rPr>
              <a:t>Ďakujeme </a:t>
            </a:r>
            <a:r>
              <a:rPr lang="sk-SK" sz="4800" dirty="0">
                <a:latin typeface="Comic Sans MS" pitchFamily="66" charset="0"/>
              </a:rPr>
              <a:t>za Vašu </a:t>
            </a:r>
          </a:p>
          <a:p>
            <a:pPr algn="ctr"/>
            <a:r>
              <a:rPr lang="sk-SK" sz="4800" dirty="0">
                <a:latin typeface="Comic Sans MS" pitchFamily="66" charset="0"/>
              </a:rPr>
              <a:t>pozornosť !!! </a:t>
            </a:r>
            <a:r>
              <a:rPr lang="sk-SK" sz="4800" dirty="0">
                <a:latin typeface="Comic Sans MS" pitchFamily="66" charset="0"/>
                <a:sym typeface="Wingdings" panose="05000000000000000000" pitchFamily="2" charset="2"/>
              </a:rPr>
              <a:t></a:t>
            </a:r>
            <a:endParaRPr lang="sk-SK" sz="48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41696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357322"/>
          </a:xfrm>
        </p:spPr>
        <p:txBody>
          <a:bodyPr>
            <a:noAutofit/>
          </a:bodyPr>
          <a:lstStyle/>
          <a:p>
            <a:r>
              <a:rPr lang="sk-SK" sz="4000" b="1" dirty="0">
                <a:latin typeface="Comic Sans MS" pitchFamily="66" charset="0"/>
                <a:cs typeface="Arial" pitchFamily="34" charset="0"/>
              </a:rPr>
              <a:t>Obchodná akadémia- bilingválne štúdium (slovensko–anglické</a:t>
            </a:r>
            <a:r>
              <a:rPr lang="sk-SK" sz="4000" dirty="0">
                <a:latin typeface="Comic Sans MS" pitchFamily="66" charset="0"/>
                <a:cs typeface="Arial" pitchFamily="34" charset="0"/>
              </a:rPr>
              <a:t>)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00034" y="1857364"/>
            <a:ext cx="8501122" cy="4525963"/>
          </a:xfrm>
        </p:spPr>
        <p:txBody>
          <a:bodyPr>
            <a:normAutofit/>
          </a:bodyPr>
          <a:lstStyle/>
          <a:p>
            <a:r>
              <a:rPr lang="sk-SK" sz="2200" b="1" dirty="0">
                <a:latin typeface="Comic Sans MS" pitchFamily="66" charset="0"/>
                <a:cs typeface="Arial" pitchFamily="34" charset="0"/>
              </a:rPr>
              <a:t>5-ročné štúdium pre žiakov 8. a 9. ročníka ZŠ</a:t>
            </a:r>
          </a:p>
          <a:p>
            <a:r>
              <a:rPr lang="sk-SK" sz="2200" dirty="0">
                <a:latin typeface="Comic Sans MS" pitchFamily="66" charset="0"/>
                <a:cs typeface="Arial" pitchFamily="34" charset="0"/>
              </a:rPr>
              <a:t>v </a:t>
            </a:r>
            <a:r>
              <a:rPr lang="sk-SK" sz="2200" b="1" dirty="0">
                <a:latin typeface="Comic Sans MS" pitchFamily="66" charset="0"/>
                <a:cs typeface="Arial" pitchFamily="34" charset="0"/>
              </a:rPr>
              <a:t>1. ročníku </a:t>
            </a:r>
            <a:r>
              <a:rPr lang="sk-SK" sz="2200" dirty="0">
                <a:latin typeface="Comic Sans MS" pitchFamily="66" charset="0"/>
                <a:cs typeface="Arial" pitchFamily="34" charset="0"/>
              </a:rPr>
              <a:t>má študent až </a:t>
            </a:r>
            <a:r>
              <a:rPr lang="sk-SK" sz="2200" b="1" dirty="0">
                <a:latin typeface="Comic Sans MS" pitchFamily="66" charset="0"/>
                <a:cs typeface="Arial" pitchFamily="34" charset="0"/>
              </a:rPr>
              <a:t>20 hodín anglického jazyka týždenne </a:t>
            </a:r>
          </a:p>
          <a:p>
            <a:r>
              <a:rPr lang="sk-SK" sz="2200" dirty="0">
                <a:latin typeface="Comic Sans MS" pitchFamily="66" charset="0"/>
                <a:cs typeface="Arial" pitchFamily="34" charset="0"/>
              </a:rPr>
              <a:t>v 2. až 5. ročníku sa vyučujú </a:t>
            </a:r>
            <a:r>
              <a:rPr lang="sk-SK" sz="2200" b="1" dirty="0">
                <a:latin typeface="Comic Sans MS" pitchFamily="66" charset="0"/>
                <a:cs typeface="Arial" pitchFamily="34" charset="0"/>
              </a:rPr>
              <a:t>3 odborné predmety v anglickom jazyku (EKO, ADK, TVZ)</a:t>
            </a:r>
          </a:p>
          <a:p>
            <a:r>
              <a:rPr lang="sk-SK" sz="2200" dirty="0">
                <a:latin typeface="Comic Sans MS" pitchFamily="66" charset="0"/>
                <a:cs typeface="Arial" pitchFamily="34" charset="0"/>
              </a:rPr>
              <a:t>končí sa </a:t>
            </a:r>
            <a:r>
              <a:rPr lang="sk-SK" sz="2200" b="1" dirty="0">
                <a:latin typeface="Comic Sans MS" pitchFamily="66" charset="0"/>
                <a:cs typeface="Arial" pitchFamily="34" charset="0"/>
              </a:rPr>
              <a:t>maturitnou skúškou</a:t>
            </a:r>
          </a:p>
          <a:p>
            <a:r>
              <a:rPr lang="sk-SK" sz="2200" dirty="0">
                <a:latin typeface="Comic Sans MS" pitchFamily="66" charset="0"/>
                <a:cs typeface="Arial" pitchFamily="34" charset="0"/>
              </a:rPr>
              <a:t>študent maturuje: </a:t>
            </a:r>
          </a:p>
          <a:p>
            <a:pPr>
              <a:buNone/>
            </a:pPr>
            <a:r>
              <a:rPr lang="sk-SK" sz="2200" dirty="0">
                <a:latin typeface="Comic Sans MS" pitchFamily="66" charset="0"/>
                <a:cs typeface="Arial" pitchFamily="34" charset="0"/>
              </a:rPr>
              <a:t>     - vo 4. ročníku – slovenský jazyk a literatúra </a:t>
            </a:r>
          </a:p>
          <a:p>
            <a:pPr>
              <a:buNone/>
            </a:pPr>
            <a:r>
              <a:rPr lang="sk-SK" sz="2200" dirty="0">
                <a:latin typeface="Comic Sans MS" pitchFamily="66" charset="0"/>
                <a:cs typeface="Arial" pitchFamily="34" charset="0"/>
              </a:rPr>
              <a:t>     - v 5. ročníku – anglický jazyk a odborné predmety</a:t>
            </a:r>
          </a:p>
          <a:p>
            <a:r>
              <a:rPr lang="sk-SK" sz="2200" b="1" dirty="0">
                <a:latin typeface="Comic Sans MS" pitchFamily="66" charset="0"/>
                <a:cs typeface="Arial" pitchFamily="34" charset="0"/>
              </a:rPr>
              <a:t>štátna jazyková skúška z anglického jazyka</a:t>
            </a:r>
          </a:p>
          <a:p>
            <a:endParaRPr lang="sk-SK" sz="2800" dirty="0">
              <a:latin typeface="Gabriola" pitchFamily="82" charset="0"/>
              <a:cs typeface="Arial" pitchFamily="34" charset="0"/>
            </a:endParaRPr>
          </a:p>
          <a:p>
            <a:pPr>
              <a:buFontTx/>
              <a:buChar char="-"/>
            </a:pPr>
            <a:endParaRPr lang="sk-SK" sz="2800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sk-SK" dirty="0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25470"/>
          </a:xfrm>
        </p:spPr>
        <p:txBody>
          <a:bodyPr>
            <a:normAutofit/>
          </a:bodyPr>
          <a:lstStyle/>
          <a:p>
            <a:r>
              <a:rPr lang="sk-SK" sz="4000" b="1" dirty="0">
                <a:latin typeface="Comic Sans MS" pitchFamily="66" charset="0"/>
              </a:rPr>
              <a:t>Predmety</a:t>
            </a:r>
            <a:endParaRPr lang="sk-SK" sz="2800" b="1" dirty="0">
              <a:latin typeface="Comic Sans MS" pitchFamily="66" charset="0"/>
            </a:endParaRPr>
          </a:p>
        </p:txBody>
      </p:sp>
      <p:sp>
        <p:nvSpPr>
          <p:cNvPr id="7" name="Zástupný symbol obsahu 6"/>
          <p:cNvSpPr>
            <a:spLocks noGrp="1"/>
          </p:cNvSpPr>
          <p:nvPr>
            <p:ph idx="1"/>
          </p:nvPr>
        </p:nvSpPr>
        <p:spPr>
          <a:xfrm>
            <a:off x="500034" y="836712"/>
            <a:ext cx="8229600" cy="6021288"/>
          </a:xfrm>
        </p:spPr>
        <p:txBody>
          <a:bodyPr numCol="3">
            <a:noAutofit/>
          </a:bodyPr>
          <a:lstStyle/>
          <a:p>
            <a:pPr>
              <a:buNone/>
            </a:pPr>
            <a:r>
              <a:rPr lang="sk-SK" sz="2200" b="1" u="sng" dirty="0">
                <a:latin typeface="Comic Sans MS" pitchFamily="66" charset="0"/>
              </a:rPr>
              <a:t>odborné:</a:t>
            </a:r>
            <a:r>
              <a:rPr lang="sk-SK" sz="2200" b="1" dirty="0">
                <a:latin typeface="Comic Sans MS" pitchFamily="66" charset="0"/>
              </a:rPr>
              <a:t>                   </a:t>
            </a:r>
          </a:p>
          <a:p>
            <a:pPr>
              <a:buNone/>
            </a:pPr>
            <a:r>
              <a:rPr lang="sk-SK" sz="2200" dirty="0">
                <a:latin typeface="Comic Sans MS" pitchFamily="66" charset="0"/>
              </a:rPr>
              <a:t>ekonomika</a:t>
            </a:r>
          </a:p>
          <a:p>
            <a:pPr>
              <a:buNone/>
            </a:pPr>
            <a:r>
              <a:rPr lang="sk-SK" sz="2200" dirty="0">
                <a:latin typeface="Comic Sans MS" pitchFamily="66" charset="0"/>
              </a:rPr>
              <a:t>makroekonómia</a:t>
            </a:r>
          </a:p>
          <a:p>
            <a:pPr>
              <a:buNone/>
            </a:pPr>
            <a:r>
              <a:rPr lang="sk-SK" sz="2200" dirty="0">
                <a:latin typeface="Comic Sans MS" pitchFamily="66" charset="0"/>
              </a:rPr>
              <a:t>účtovníctvo</a:t>
            </a:r>
          </a:p>
          <a:p>
            <a:pPr>
              <a:buNone/>
            </a:pPr>
            <a:r>
              <a:rPr lang="sk-SK" sz="2200" dirty="0">
                <a:latin typeface="Comic Sans MS" pitchFamily="66" charset="0"/>
              </a:rPr>
              <a:t>cvičenia z účtovníctva</a:t>
            </a:r>
          </a:p>
          <a:p>
            <a:pPr>
              <a:buNone/>
            </a:pPr>
            <a:r>
              <a:rPr lang="sk-SK" sz="2200" dirty="0">
                <a:latin typeface="Comic Sans MS" pitchFamily="66" charset="0"/>
              </a:rPr>
              <a:t>písomná a elektronická komunikácia</a:t>
            </a:r>
          </a:p>
          <a:p>
            <a:pPr>
              <a:buNone/>
            </a:pPr>
            <a:r>
              <a:rPr lang="sk-SK" sz="2200" dirty="0">
                <a:latin typeface="Comic Sans MS" pitchFamily="66" charset="0"/>
              </a:rPr>
              <a:t>informatika</a:t>
            </a:r>
          </a:p>
          <a:p>
            <a:pPr>
              <a:buNone/>
            </a:pPr>
            <a:r>
              <a:rPr lang="sk-SK" sz="2200" dirty="0">
                <a:latin typeface="Comic Sans MS" pitchFamily="66" charset="0"/>
              </a:rPr>
              <a:t>tovaroznalectvo</a:t>
            </a:r>
          </a:p>
          <a:p>
            <a:pPr>
              <a:buNone/>
            </a:pPr>
            <a:r>
              <a:rPr lang="sk-SK" sz="2200" dirty="0">
                <a:latin typeface="Comic Sans MS" pitchFamily="66" charset="0"/>
              </a:rPr>
              <a:t>štatistika</a:t>
            </a:r>
          </a:p>
          <a:p>
            <a:pPr>
              <a:buNone/>
            </a:pPr>
            <a:r>
              <a:rPr lang="sk-SK" sz="2200" dirty="0">
                <a:latin typeface="Comic Sans MS" pitchFamily="66" charset="0"/>
              </a:rPr>
              <a:t>cvičná firma</a:t>
            </a:r>
          </a:p>
          <a:p>
            <a:pPr>
              <a:buNone/>
            </a:pPr>
            <a:r>
              <a:rPr lang="sk-SK" sz="2200" b="1" u="sng" dirty="0" err="1" smtClean="0">
                <a:latin typeface="Comic Sans MS" pitchFamily="66" charset="0"/>
              </a:rPr>
              <a:t>spol</a:t>
            </a:r>
            <a:r>
              <a:rPr lang="sk-SK" sz="2200" b="1" u="sng" dirty="0" err="1">
                <a:latin typeface="Comic Sans MS" pitchFamily="66" charset="0"/>
              </a:rPr>
              <a:t>.-vedné</a:t>
            </a:r>
            <a:r>
              <a:rPr lang="sk-SK" sz="2200" b="1" u="sng" dirty="0">
                <a:latin typeface="Comic Sans MS" pitchFamily="66" charset="0"/>
              </a:rPr>
              <a:t>:</a:t>
            </a:r>
          </a:p>
          <a:p>
            <a:pPr>
              <a:buNone/>
            </a:pPr>
            <a:r>
              <a:rPr lang="sk-SK" sz="2200" dirty="0">
                <a:latin typeface="Comic Sans MS" pitchFamily="66" charset="0"/>
              </a:rPr>
              <a:t>slovenský jazyk a literatúra</a:t>
            </a:r>
          </a:p>
          <a:p>
            <a:pPr>
              <a:buNone/>
            </a:pPr>
            <a:r>
              <a:rPr lang="sk-SK" sz="2200" dirty="0">
                <a:latin typeface="Comic Sans MS" pitchFamily="66" charset="0"/>
              </a:rPr>
              <a:t>nemecký jazyk</a:t>
            </a:r>
          </a:p>
          <a:p>
            <a:pPr>
              <a:buNone/>
            </a:pPr>
            <a:r>
              <a:rPr lang="sk-SK" sz="2200" dirty="0">
                <a:latin typeface="Comic Sans MS" pitchFamily="66" charset="0"/>
              </a:rPr>
              <a:t>anglický jazyk</a:t>
            </a:r>
          </a:p>
          <a:p>
            <a:pPr>
              <a:buNone/>
            </a:pPr>
            <a:r>
              <a:rPr lang="sk-SK" sz="2200" dirty="0">
                <a:latin typeface="Comic Sans MS" pitchFamily="66" charset="0"/>
              </a:rPr>
              <a:t>ruský jazyk</a:t>
            </a:r>
          </a:p>
          <a:p>
            <a:pPr>
              <a:buNone/>
            </a:pPr>
            <a:r>
              <a:rPr lang="sk-SK" sz="2200" dirty="0">
                <a:latin typeface="Comic Sans MS" pitchFamily="66" charset="0"/>
              </a:rPr>
              <a:t>konverzácia v ANJ</a:t>
            </a:r>
          </a:p>
          <a:p>
            <a:pPr>
              <a:buNone/>
            </a:pPr>
            <a:r>
              <a:rPr lang="sk-SK" sz="2200" dirty="0">
                <a:latin typeface="Comic Sans MS" pitchFamily="66" charset="0"/>
              </a:rPr>
              <a:t>konverzácia v NEJ</a:t>
            </a:r>
          </a:p>
          <a:p>
            <a:pPr>
              <a:buNone/>
            </a:pPr>
            <a:r>
              <a:rPr lang="sk-SK" sz="2200" dirty="0">
                <a:latin typeface="Comic Sans MS" pitchFamily="66" charset="0"/>
              </a:rPr>
              <a:t>dejepis</a:t>
            </a:r>
          </a:p>
          <a:p>
            <a:pPr>
              <a:buNone/>
            </a:pPr>
            <a:r>
              <a:rPr lang="sk-SK" sz="2200" dirty="0">
                <a:latin typeface="Comic Sans MS" pitchFamily="66" charset="0"/>
              </a:rPr>
              <a:t>s</a:t>
            </a:r>
            <a:r>
              <a:rPr lang="sk-SK" sz="2200" dirty="0" smtClean="0">
                <a:latin typeface="Comic Sans MS" pitchFamily="66" charset="0"/>
              </a:rPr>
              <a:t>poločenská komunikácia</a:t>
            </a:r>
            <a:endParaRPr lang="sk-SK" sz="2200" dirty="0">
              <a:latin typeface="Comic Sans MS" pitchFamily="66" charset="0"/>
            </a:endParaRPr>
          </a:p>
          <a:p>
            <a:pPr>
              <a:buNone/>
            </a:pPr>
            <a:r>
              <a:rPr lang="sk-SK" sz="2200" dirty="0">
                <a:latin typeface="Comic Sans MS" pitchFamily="66" charset="0"/>
              </a:rPr>
              <a:t>náboženská výchova</a:t>
            </a:r>
          </a:p>
          <a:p>
            <a:pPr>
              <a:buNone/>
            </a:pPr>
            <a:r>
              <a:rPr lang="sk-SK" sz="2200" dirty="0">
                <a:latin typeface="Comic Sans MS" pitchFamily="66" charset="0"/>
              </a:rPr>
              <a:t>e</a:t>
            </a:r>
            <a:r>
              <a:rPr lang="sk-SK" sz="2200" dirty="0" smtClean="0">
                <a:latin typeface="Comic Sans MS" pitchFamily="66" charset="0"/>
              </a:rPr>
              <a:t>tická </a:t>
            </a:r>
            <a:r>
              <a:rPr lang="sk-SK" sz="2200" dirty="0">
                <a:latin typeface="Comic Sans MS" pitchFamily="66" charset="0"/>
              </a:rPr>
              <a:t>výchova</a:t>
            </a:r>
          </a:p>
          <a:p>
            <a:pPr>
              <a:buNone/>
            </a:pPr>
            <a:r>
              <a:rPr lang="sk-SK" sz="2200" dirty="0">
                <a:latin typeface="Comic Sans MS" pitchFamily="66" charset="0"/>
              </a:rPr>
              <a:t>občianska náuka</a:t>
            </a:r>
          </a:p>
          <a:p>
            <a:pPr>
              <a:buNone/>
            </a:pPr>
            <a:r>
              <a:rPr lang="sk-SK" sz="2200" b="1" u="sng" dirty="0" smtClean="0">
                <a:latin typeface="Comic Sans MS" pitchFamily="66" charset="0"/>
              </a:rPr>
              <a:t>prírodovedné</a:t>
            </a:r>
            <a:r>
              <a:rPr lang="sk-SK" sz="2200" b="1" u="sng" dirty="0">
                <a:latin typeface="Comic Sans MS" pitchFamily="66" charset="0"/>
              </a:rPr>
              <a:t>:</a:t>
            </a:r>
          </a:p>
          <a:p>
            <a:pPr>
              <a:buNone/>
            </a:pPr>
            <a:r>
              <a:rPr lang="sk-SK" sz="2200" dirty="0">
                <a:latin typeface="Comic Sans MS" pitchFamily="66" charset="0"/>
              </a:rPr>
              <a:t>biológia a ekológia</a:t>
            </a:r>
          </a:p>
          <a:p>
            <a:pPr>
              <a:buNone/>
            </a:pPr>
            <a:r>
              <a:rPr lang="sk-SK" sz="2200" dirty="0">
                <a:latin typeface="Comic Sans MS" pitchFamily="66" charset="0"/>
              </a:rPr>
              <a:t>matematika</a:t>
            </a:r>
          </a:p>
          <a:p>
            <a:pPr>
              <a:buNone/>
            </a:pPr>
            <a:r>
              <a:rPr lang="sk-SK" sz="2200" dirty="0">
                <a:latin typeface="Comic Sans MS" pitchFamily="66" charset="0"/>
              </a:rPr>
              <a:t>hospodárska geografia</a:t>
            </a:r>
          </a:p>
          <a:p>
            <a:pPr>
              <a:buNone/>
            </a:pPr>
            <a:endParaRPr lang="sk-SK" sz="2200" dirty="0">
              <a:latin typeface="Comic Sans MS" pitchFamily="66" charset="0"/>
            </a:endParaRPr>
          </a:p>
          <a:p>
            <a:pPr>
              <a:buNone/>
            </a:pPr>
            <a:endParaRPr lang="sk-SK" sz="2200" dirty="0">
              <a:latin typeface="Comic Sans MS" pitchFamily="66" charset="0"/>
            </a:endParaRPr>
          </a:p>
          <a:p>
            <a:pPr>
              <a:buNone/>
            </a:pPr>
            <a:endParaRPr lang="sk-SK" sz="2200" dirty="0">
              <a:latin typeface="Comic Sans MS" pitchFamily="66" charset="0"/>
            </a:endParaRPr>
          </a:p>
          <a:p>
            <a:pPr>
              <a:buNone/>
            </a:pPr>
            <a:endParaRPr lang="sk-SK" sz="2200" dirty="0">
              <a:latin typeface="Comic Sans MS" pitchFamily="66" charset="0"/>
            </a:endParaRPr>
          </a:p>
          <a:p>
            <a:pPr>
              <a:buNone/>
            </a:pPr>
            <a:endParaRPr lang="sk-SK" sz="2200" dirty="0">
              <a:latin typeface="Comic Sans MS" pitchFamily="66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>
            <a:normAutofit/>
          </a:bodyPr>
          <a:lstStyle/>
          <a:p>
            <a:r>
              <a:rPr lang="sk-SK" sz="4000" b="1" dirty="0">
                <a:latin typeface="Comic Sans MS" pitchFamily="66" charset="0"/>
                <a:cs typeface="Arial" pitchFamily="34" charset="0"/>
              </a:rPr>
              <a:t>Cvičná firma – praktikum</a:t>
            </a:r>
            <a:r>
              <a:rPr lang="sk-SK" sz="4000" b="1" dirty="0">
                <a:latin typeface="Gabriola" pitchFamily="82" charset="0"/>
                <a:cs typeface="Arial" pitchFamily="34" charset="0"/>
              </a:rPr>
              <a:t> 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00034" y="1714488"/>
            <a:ext cx="8229600" cy="4525963"/>
          </a:xfrm>
        </p:spPr>
        <p:txBody>
          <a:bodyPr>
            <a:normAutofit/>
          </a:bodyPr>
          <a:lstStyle/>
          <a:p>
            <a:r>
              <a:rPr lang="sk-SK" sz="2800" dirty="0">
                <a:latin typeface="Comic Sans MS" pitchFamily="66" charset="0"/>
              </a:rPr>
              <a:t>veľmi obľúbený predmet študentov</a:t>
            </a:r>
          </a:p>
          <a:p>
            <a:r>
              <a:rPr lang="sk-SK" sz="2800" dirty="0">
                <a:latin typeface="Comic Sans MS" pitchFamily="66" charset="0"/>
              </a:rPr>
              <a:t>študenti si vytvoria fiktívnu firmu, </a:t>
            </a:r>
            <a:r>
              <a:rPr lang="sk-SK" sz="2800" dirty="0" smtClean="0">
                <a:latin typeface="Comic Sans MS" pitchFamily="66" charset="0"/>
              </a:rPr>
              <a:t>obsadia pracovné pozície a zadanými praktickými úlohami nadobúdajú skúsenosti </a:t>
            </a:r>
            <a:r>
              <a:rPr lang="sk-SK" sz="2800" dirty="0">
                <a:latin typeface="Comic Sans MS" pitchFamily="66" charset="0"/>
              </a:rPr>
              <a:t>s </a:t>
            </a:r>
            <a:r>
              <a:rPr lang="sk-SK" sz="2800" dirty="0" smtClean="0">
                <a:latin typeface="Comic Sans MS" pitchFamily="66" charset="0"/>
              </a:rPr>
              <a:t>jej riadením a organizačnou štruktúrou</a:t>
            </a:r>
            <a:endParaRPr lang="sk-SK" sz="2800" dirty="0">
              <a:latin typeface="Comic Sans MS" pitchFamily="66" charset="0"/>
            </a:endParaRPr>
          </a:p>
          <a:p>
            <a:r>
              <a:rPr lang="sk-SK" sz="2800" dirty="0">
                <a:latin typeface="Comic Sans MS" pitchFamily="66" charset="0"/>
                <a:cs typeface="Arial" pitchFamily="34" charset="0"/>
              </a:rPr>
              <a:t>žiaci sa učia: vypĺňať doklady, vytvárať logo, katalógy, reklamu, vytvárať organizačnú štruktúru firmy...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sk-SK" sz="4000" b="1" dirty="0">
                <a:latin typeface="Comic Sans MS" pitchFamily="66" charset="0"/>
                <a:cs typeface="Arial" pitchFamily="34" charset="0"/>
              </a:rPr>
              <a:t>Firmy našej školy 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8596" y="1214422"/>
            <a:ext cx="8229600" cy="5286412"/>
          </a:xfrm>
        </p:spPr>
        <p:txBody>
          <a:bodyPr>
            <a:noAutofit/>
          </a:bodyPr>
          <a:lstStyle/>
          <a:p>
            <a:r>
              <a:rPr lang="sk-SK" sz="3600" dirty="0">
                <a:latin typeface="Comic Sans MS" pitchFamily="66" charset="0"/>
                <a:cs typeface="Arial" pitchFamily="34" charset="0"/>
              </a:rPr>
              <a:t>CALLS, s. r. </a:t>
            </a:r>
            <a:r>
              <a:rPr lang="sk-SK" sz="3600" dirty="0" smtClean="0">
                <a:latin typeface="Comic Sans MS" pitchFamily="66" charset="0"/>
                <a:cs typeface="Arial" pitchFamily="34" charset="0"/>
              </a:rPr>
              <a:t>o.</a:t>
            </a:r>
            <a:endParaRPr lang="sk-SK" sz="3600" dirty="0">
              <a:latin typeface="Comic Sans MS" pitchFamily="66" charset="0"/>
              <a:cs typeface="Arial" pitchFamily="34" charset="0"/>
            </a:endParaRPr>
          </a:p>
          <a:p>
            <a:pPr>
              <a:buFontTx/>
              <a:buChar char="-"/>
            </a:pPr>
            <a:endParaRPr lang="sk-SK" sz="3600" dirty="0">
              <a:latin typeface="Comic Sans MS" pitchFamily="66" charset="0"/>
              <a:cs typeface="Arial" pitchFamily="34" charset="0"/>
            </a:endParaRPr>
          </a:p>
          <a:p>
            <a:r>
              <a:rPr lang="sk-SK" sz="3600" dirty="0">
                <a:latin typeface="Comic Sans MS" pitchFamily="66" charset="0"/>
                <a:cs typeface="Arial" pitchFamily="34" charset="0"/>
              </a:rPr>
              <a:t>PANTER, s. r. </a:t>
            </a:r>
            <a:r>
              <a:rPr lang="sk-SK" sz="3600" dirty="0" smtClean="0">
                <a:latin typeface="Comic Sans MS" pitchFamily="66" charset="0"/>
                <a:cs typeface="Arial" pitchFamily="34" charset="0"/>
              </a:rPr>
              <a:t>o.         </a:t>
            </a:r>
            <a:endParaRPr lang="sk-SK" sz="3600" dirty="0">
              <a:latin typeface="Comic Sans MS" pitchFamily="66" charset="0"/>
              <a:cs typeface="Arial" pitchFamily="34" charset="0"/>
            </a:endParaRPr>
          </a:p>
          <a:p>
            <a:pPr>
              <a:buFontTx/>
              <a:buChar char="-"/>
            </a:pPr>
            <a:endParaRPr lang="sk-SK" sz="3600" dirty="0">
              <a:latin typeface="Comic Sans MS" pitchFamily="66" charset="0"/>
              <a:cs typeface="Arial" pitchFamily="34" charset="0"/>
            </a:endParaRPr>
          </a:p>
          <a:p>
            <a:r>
              <a:rPr lang="sk-SK" sz="3600" dirty="0">
                <a:latin typeface="Comic Sans MS" pitchFamily="66" charset="0"/>
                <a:cs typeface="Arial" pitchFamily="34" charset="0"/>
              </a:rPr>
              <a:t>MILKY, s. r. </a:t>
            </a:r>
            <a:r>
              <a:rPr lang="sk-SK" sz="3600" dirty="0" smtClean="0">
                <a:latin typeface="Comic Sans MS" pitchFamily="66" charset="0"/>
                <a:cs typeface="Arial" pitchFamily="34" charset="0"/>
              </a:rPr>
              <a:t>o.   </a:t>
            </a:r>
            <a:endParaRPr lang="sk-SK" sz="3600" dirty="0">
              <a:latin typeface="Comic Sans MS" pitchFamily="66" charset="0"/>
              <a:cs typeface="Arial" pitchFamily="34" charset="0"/>
            </a:endParaRPr>
          </a:p>
          <a:p>
            <a:pPr>
              <a:buFontTx/>
              <a:buChar char="-"/>
            </a:pPr>
            <a:endParaRPr lang="sk-SK" sz="3600" dirty="0">
              <a:latin typeface="Comic Sans MS" pitchFamily="66" charset="0"/>
              <a:cs typeface="Arial" pitchFamily="34" charset="0"/>
            </a:endParaRPr>
          </a:p>
          <a:p>
            <a:r>
              <a:rPr lang="sk-SK" sz="3600" dirty="0">
                <a:latin typeface="Comic Sans MS" pitchFamily="66" charset="0"/>
                <a:cs typeface="Arial" pitchFamily="34" charset="0"/>
              </a:rPr>
              <a:t>SWEETDREAMS, s. r. </a:t>
            </a:r>
            <a:r>
              <a:rPr lang="sk-SK" sz="3600" dirty="0" smtClean="0">
                <a:latin typeface="Comic Sans MS" pitchFamily="66" charset="0"/>
                <a:cs typeface="Arial" pitchFamily="34" charset="0"/>
              </a:rPr>
              <a:t>o. </a:t>
            </a:r>
            <a:endParaRPr lang="sk-SK" sz="3600" dirty="0"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5" name="Obrázok 4" descr="milky s.r.o.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074" y="3857628"/>
            <a:ext cx="2286000" cy="1104900"/>
          </a:xfrm>
          <a:prstGeom prst="rect">
            <a:avLst/>
          </a:prstGeom>
        </p:spPr>
      </p:pic>
      <p:pic>
        <p:nvPicPr>
          <p:cNvPr id="6" name="Obrázok 5" descr="sweetdreams s.r.o.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074" y="4929198"/>
            <a:ext cx="2286016" cy="1071570"/>
          </a:xfrm>
          <a:prstGeom prst="rect">
            <a:avLst/>
          </a:prstGeom>
        </p:spPr>
      </p:pic>
      <p:pic>
        <p:nvPicPr>
          <p:cNvPr id="9" name="Obrázok 8" descr="Panter 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6512" y="2500306"/>
            <a:ext cx="2214578" cy="1333893"/>
          </a:xfrm>
          <a:prstGeom prst="rect">
            <a:avLst/>
          </a:prstGeom>
        </p:spPr>
      </p:pic>
      <p:pic>
        <p:nvPicPr>
          <p:cNvPr id="1026" name="Picture 2" descr="C:\Documents and Settings\Owner\Desktop\Veci z USB Calls\CALLS s. r. o. 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142984"/>
            <a:ext cx="2214578" cy="1411584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2942</TotalTime>
  <Words>983</Words>
  <Application>Microsoft Office PowerPoint</Application>
  <PresentationFormat>Prezentácia na obrazovke (4:3)</PresentationFormat>
  <Paragraphs>202</Paragraphs>
  <Slides>50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50</vt:i4>
      </vt:variant>
    </vt:vector>
  </HeadingPairs>
  <TitlesOfParts>
    <vt:vector size="51" baseType="lpstr">
      <vt:lpstr>Fazeta</vt:lpstr>
      <vt:lpstr>Obchodná akadémia Zlaté Moravce  </vt:lpstr>
      <vt:lpstr>Bernolákova 26  Zlaté Moravce </vt:lpstr>
      <vt:lpstr>Prezentácia programu PowerPoint</vt:lpstr>
      <vt:lpstr>    Škola bola založená v roku 1994/95. Riaditeľkou našej školy je Ing. Eva Horná.     </vt:lpstr>
      <vt:lpstr>Obchodná akadémia  </vt:lpstr>
      <vt:lpstr>Obchodná akadémia- bilingválne štúdium (slovensko–anglické)</vt:lpstr>
      <vt:lpstr>Predmety</vt:lpstr>
      <vt:lpstr>Cvičná firma – praktikum </vt:lpstr>
      <vt:lpstr>Firmy našej školy </vt:lpstr>
      <vt:lpstr>Úspech našej cvičnej firmy Milky s.r.o. v Prahe</vt:lpstr>
      <vt:lpstr>Firma Milky, s.r.o. v Prahe </vt:lpstr>
      <vt:lpstr>Prezentácia programu PowerPoint</vt:lpstr>
      <vt:lpstr>Cvičná firma – Milky, s.r.o. vo Viedni</vt:lpstr>
      <vt:lpstr>Prezentácia programu PowerPoint</vt:lpstr>
      <vt:lpstr>Medzinárodná spolupráca</vt:lpstr>
      <vt:lpstr>Projekty a programy školy</vt:lpstr>
      <vt:lpstr>Prax</vt:lpstr>
      <vt:lpstr>Prezentácia programu PowerPoint</vt:lpstr>
      <vt:lpstr> Krúžky </vt:lpstr>
      <vt:lpstr>Najvýraznejšie úspechy žiakov v olympiádach a súťažiach</vt:lpstr>
      <vt:lpstr>Prezentácia programu PowerPoint</vt:lpstr>
      <vt:lpstr>Máme moderne vybavené učebne</vt:lpstr>
      <vt:lpstr>Prezentácia programu PowerPoint</vt:lpstr>
      <vt:lpstr>Prezentácia programu PowerPoint</vt:lpstr>
      <vt:lpstr>učebňa slovenského jazyka a literatúry</vt:lpstr>
      <vt:lpstr>Prezentácia programu PowerPoint</vt:lpstr>
      <vt:lpstr>Prezentácia programu PowerPoint</vt:lpstr>
      <vt:lpstr>Prezentácia programu PowerPoint</vt:lpstr>
      <vt:lpstr>Lyžiarsky výcvik</vt:lpstr>
      <vt:lpstr>Kurz ochrany života  a zdravia</vt:lpstr>
      <vt:lpstr>Najvýraznejšie športové úspechy v šk. roku 2019-2020</vt:lpstr>
      <vt:lpstr>Prezentácia programu PowerPoint</vt:lpstr>
      <vt:lpstr>Prezentácia programu PowerPoint</vt:lpstr>
      <vt:lpstr>Prezentácia programu PowerPoint</vt:lpstr>
      <vt:lpstr>Prezentácia programu PowerPoint</vt:lpstr>
      <vt:lpstr>Záujmové aktivity študentov</vt:lpstr>
      <vt:lpstr>Návšteva Mikuláša</vt:lpstr>
      <vt:lpstr>Stavanie Mája</vt:lpstr>
      <vt:lpstr>Imatrikulácie </vt:lpstr>
      <vt:lpstr>Stužková slávnosť</vt:lpstr>
      <vt:lpstr>Študentská  a Valentínska  kvapka krvi</vt:lpstr>
      <vt:lpstr>Prezentácia programu PowerPoint</vt:lpstr>
      <vt:lpstr>Paríž</vt:lpstr>
      <vt:lpstr>Prezentácia programu PowerPoint</vt:lpstr>
      <vt:lpstr>Praha</vt:lpstr>
      <vt:lpstr>Viedeň</vt:lpstr>
      <vt:lpstr>Poľsko </vt:lpstr>
      <vt:lpstr>Naša cesta do Európskeho parlamentu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Obchodná akadémia Zlaté Moravce</dc:title>
  <dc:creator>ntb</dc:creator>
  <cp:lastModifiedBy>Jana Pacherová</cp:lastModifiedBy>
  <cp:revision>301</cp:revision>
  <dcterms:created xsi:type="dcterms:W3CDTF">2012-11-19T07:15:35Z</dcterms:created>
  <dcterms:modified xsi:type="dcterms:W3CDTF">2020-12-01T09:26:30Z</dcterms:modified>
</cp:coreProperties>
</file>