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4" r:id="rId3"/>
    <p:sldId id="275" r:id="rId4"/>
    <p:sldId id="276" r:id="rId5"/>
    <p:sldId id="277" r:id="rId6"/>
    <p:sldId id="282" r:id="rId7"/>
    <p:sldId id="300" r:id="rId8"/>
    <p:sldId id="339" r:id="rId9"/>
    <p:sldId id="278" r:id="rId10"/>
    <p:sldId id="279" r:id="rId11"/>
    <p:sldId id="283" r:id="rId12"/>
    <p:sldId id="285" r:id="rId13"/>
    <p:sldId id="286" r:id="rId14"/>
    <p:sldId id="266" r:id="rId15"/>
    <p:sldId id="264" r:id="rId16"/>
    <p:sldId id="270" r:id="rId17"/>
    <p:sldId id="271" r:id="rId18"/>
    <p:sldId id="340" r:id="rId19"/>
  </p:sldIdLst>
  <p:sldSz cx="12192000" cy="6858000"/>
  <p:notesSz cx="6888163" cy="100203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8CB0BD07-7429-4803-A274-DFA665CE345E}" type="datetimeFigureOut">
              <a:rPr lang="pl-PL" smtClean="0"/>
              <a:t>2022-01-19</a:t>
            </a:fld>
            <a:endParaRPr lang="pl-PL"/>
          </a:p>
        </p:txBody>
      </p:sp>
      <p:sp>
        <p:nvSpPr>
          <p:cNvPr id="4" name="Symbol zastępczy obrazu slajdu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A711C640-CE3A-47B6-BCC4-87BE8B9639B1}" type="slidenum">
              <a:rPr lang="pl-PL" smtClean="0"/>
              <a:t>‹#›</a:t>
            </a:fld>
            <a:endParaRPr lang="pl-PL"/>
          </a:p>
        </p:txBody>
      </p:sp>
    </p:spTree>
    <p:extLst>
      <p:ext uri="{BB962C8B-B14F-4D97-AF65-F5344CB8AC3E}">
        <p14:creationId xmlns:p14="http://schemas.microsoft.com/office/powerpoint/2010/main" val="382067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711C640-CE3A-47B6-BCC4-87BE8B9639B1}" type="slidenum">
              <a:rPr lang="pl-PL" smtClean="0"/>
              <a:t>6</a:t>
            </a:fld>
            <a:endParaRPr lang="pl-PL"/>
          </a:p>
        </p:txBody>
      </p:sp>
    </p:spTree>
    <p:extLst>
      <p:ext uri="{BB962C8B-B14F-4D97-AF65-F5344CB8AC3E}">
        <p14:creationId xmlns:p14="http://schemas.microsoft.com/office/powerpoint/2010/main" val="183356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0CE11E1-27C0-4BC7-8A13-78447033DE4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147EF917-0A44-414A-BBAC-742BCA56C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970FAD20-BDB7-473D-B345-E96AE800E07C}"/>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5" name="Symbol zastępczy stopki 4">
            <a:extLst>
              <a:ext uri="{FF2B5EF4-FFF2-40B4-BE49-F238E27FC236}">
                <a16:creationId xmlns="" xmlns:a16="http://schemas.microsoft.com/office/drawing/2014/main" id="{4AD00A0E-3322-401A-9DB3-8FF4F0BCBE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C00A67B3-B18E-4B0C-A1E2-E0A15719C4B3}"/>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403282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E0E13D5-08FD-4A32-8CC0-09636C5C350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B7C37E11-82ED-4648-80E5-722E3790534A}"/>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993CC7A8-DF25-48DC-9EF7-2021916B4A44}"/>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5" name="Symbol zastępczy stopki 4">
            <a:extLst>
              <a:ext uri="{FF2B5EF4-FFF2-40B4-BE49-F238E27FC236}">
                <a16:creationId xmlns="" xmlns:a16="http://schemas.microsoft.com/office/drawing/2014/main" id="{A604AA33-8374-4D36-BCC0-05FC2E83838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DDCDE093-DE33-4371-BBE8-17DA568890D4}"/>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266836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7A9BDCE3-3D8D-4F41-9540-117B7AA283A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80716FB1-4E73-496A-A6F1-8EDB100092E9}"/>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BBFBF42C-7498-4835-8064-02945527A39B}"/>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5" name="Symbol zastępczy stopki 4">
            <a:extLst>
              <a:ext uri="{FF2B5EF4-FFF2-40B4-BE49-F238E27FC236}">
                <a16:creationId xmlns="" xmlns:a16="http://schemas.microsoft.com/office/drawing/2014/main" id="{336E7998-ECB1-44F8-94C5-8384F81F68C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0E865F17-FC76-428D-B784-23625ADC4187}"/>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9107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77168CB-CE16-4F11-88EE-BEAFAF410E4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26103BC2-6ED6-4E82-9BE0-2028346279AB}"/>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B64E596E-674D-4B19-B8B0-7FA90CA63017}"/>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5" name="Symbol zastępczy stopki 4">
            <a:extLst>
              <a:ext uri="{FF2B5EF4-FFF2-40B4-BE49-F238E27FC236}">
                <a16:creationId xmlns="" xmlns:a16="http://schemas.microsoft.com/office/drawing/2014/main" id="{51A29705-47E6-470E-BB4C-D3695A7B296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3B044834-C158-4307-8BE6-4FCBE249FB18}"/>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208860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D0E0477-69CB-4D9A-8ABE-0601BDB9C58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57E90650-2A0D-4A3E-A9AF-C97A82EA7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 xmlns:a16="http://schemas.microsoft.com/office/drawing/2014/main" id="{3B1AFC39-C36A-43F6-9AD9-A64AB836E67E}"/>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5" name="Symbol zastępczy stopki 4">
            <a:extLst>
              <a:ext uri="{FF2B5EF4-FFF2-40B4-BE49-F238E27FC236}">
                <a16:creationId xmlns="" xmlns:a16="http://schemas.microsoft.com/office/drawing/2014/main" id="{6116A98F-9B02-4DED-989C-362B8B4755E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0B912146-1597-454A-A0E3-FE7B76ACE233}"/>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350005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71FA241-613F-4D80-8602-D0A6C0FC973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00541F44-EA81-4E13-AC3F-91B8D060B869}"/>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BB22A476-CB81-4EFB-8E5C-E915C6CBD30C}"/>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2A8AD663-2BCA-4AF2-B78E-55E7DCB0EB21}"/>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6" name="Symbol zastępczy stopki 5">
            <a:extLst>
              <a:ext uri="{FF2B5EF4-FFF2-40B4-BE49-F238E27FC236}">
                <a16:creationId xmlns="" xmlns:a16="http://schemas.microsoft.com/office/drawing/2014/main" id="{B5DB5C83-FB9F-4AAA-ABC1-B55BF05FC91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E4F29AE4-E2AC-4976-B0D9-3D00078FAA42}"/>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152080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9B085F8-126A-4277-8D0E-30972EBF51F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C9D9971C-B992-4EF8-8096-B0E91E7FA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 xmlns:a16="http://schemas.microsoft.com/office/drawing/2014/main" id="{6980DC9E-6339-4B9B-9F1A-0D0221414D70}"/>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68FBD3F9-82A6-471A-9689-BD10AE458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 xmlns:a16="http://schemas.microsoft.com/office/drawing/2014/main" id="{36D1CC5D-654A-47BB-93FB-3BD3446ACA50}"/>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E473E825-4A16-4BC0-8DD3-FFC4DD8E0A98}"/>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8" name="Symbol zastępczy stopki 7">
            <a:extLst>
              <a:ext uri="{FF2B5EF4-FFF2-40B4-BE49-F238E27FC236}">
                <a16:creationId xmlns="" xmlns:a16="http://schemas.microsoft.com/office/drawing/2014/main" id="{0EC5A683-2F62-422D-B789-4301DC62F3A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BB05BDF1-BB04-491A-83E3-B80146D5B9AA}"/>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228392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9C3E5F-68E2-4CD1-A868-37C702C64FC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692A4AD9-E9FA-45F4-98B3-4CF93561DA97}"/>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4" name="Symbol zastępczy stopki 3">
            <a:extLst>
              <a:ext uri="{FF2B5EF4-FFF2-40B4-BE49-F238E27FC236}">
                <a16:creationId xmlns="" xmlns:a16="http://schemas.microsoft.com/office/drawing/2014/main" id="{6E93E502-3DDD-423A-958D-9E59930B5D7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BA2A9B2D-1A7A-4978-9EFB-2FA4FE91438D}"/>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357749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91E286DE-EFCE-4E43-A5F3-B01330B125D0}"/>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3" name="Symbol zastępczy stopki 2">
            <a:extLst>
              <a:ext uri="{FF2B5EF4-FFF2-40B4-BE49-F238E27FC236}">
                <a16:creationId xmlns="" xmlns:a16="http://schemas.microsoft.com/office/drawing/2014/main" id="{9AAE90FC-C7E9-429F-8776-0DD5797AEC4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386837F3-252E-48A5-9C4B-589E954B3E51}"/>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425581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3EE368A-DADE-466F-9795-2FFD21647F3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F73C1458-7BC4-4FB2-A73D-ED40A1DCC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28EBFD8B-6E60-4AA8-A4D3-3B563CB4D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53773974-B608-418C-B802-1B52A076B870}"/>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6" name="Symbol zastępczy stopki 5">
            <a:extLst>
              <a:ext uri="{FF2B5EF4-FFF2-40B4-BE49-F238E27FC236}">
                <a16:creationId xmlns="" xmlns:a16="http://schemas.microsoft.com/office/drawing/2014/main" id="{5295EABA-31E8-4228-8CD3-AE09637932C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B2BCDC9A-C613-4163-A3FB-AE7071C8D3A6}"/>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301464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EE2DFFC-D468-424A-99DC-EA3DE924E37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A7AB93DF-1E14-48A4-8462-705350A04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30BEE9B3-F090-4A48-8DDA-561BA26D8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55F5DAE0-3237-453D-9287-2EE28A06321D}"/>
              </a:ext>
            </a:extLst>
          </p:cNvPr>
          <p:cNvSpPr>
            <a:spLocks noGrp="1"/>
          </p:cNvSpPr>
          <p:nvPr>
            <p:ph type="dt" sz="half" idx="10"/>
          </p:nvPr>
        </p:nvSpPr>
        <p:spPr/>
        <p:txBody>
          <a:bodyPr/>
          <a:lstStyle/>
          <a:p>
            <a:fld id="{F508FB92-DE3E-44E1-821A-426FCF73FCA3}" type="datetimeFigureOut">
              <a:rPr lang="pl-PL" smtClean="0"/>
              <a:t>2022-01-19</a:t>
            </a:fld>
            <a:endParaRPr lang="pl-PL"/>
          </a:p>
        </p:txBody>
      </p:sp>
      <p:sp>
        <p:nvSpPr>
          <p:cNvPr id="6" name="Symbol zastępczy stopki 5">
            <a:extLst>
              <a:ext uri="{FF2B5EF4-FFF2-40B4-BE49-F238E27FC236}">
                <a16:creationId xmlns="" xmlns:a16="http://schemas.microsoft.com/office/drawing/2014/main" id="{ED4E0E2F-222B-4F7B-973E-0A2F7BB19C6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893FAF42-6274-440D-BFBD-9094F9CB6043}"/>
              </a:ext>
            </a:extLst>
          </p:cNvPr>
          <p:cNvSpPr>
            <a:spLocks noGrp="1"/>
          </p:cNvSpPr>
          <p:nvPr>
            <p:ph type="sldNum" sz="quarter" idx="12"/>
          </p:nvPr>
        </p:nvSpPr>
        <p:spPr/>
        <p:txBody>
          <a:bodyPr/>
          <a:lstStyle/>
          <a:p>
            <a:fld id="{6E650855-AA86-403E-84B1-973E3920B665}" type="slidenum">
              <a:rPr lang="pl-PL" smtClean="0"/>
              <a:t>‹#›</a:t>
            </a:fld>
            <a:endParaRPr lang="pl-PL"/>
          </a:p>
        </p:txBody>
      </p:sp>
    </p:spTree>
    <p:extLst>
      <p:ext uri="{BB962C8B-B14F-4D97-AF65-F5344CB8AC3E}">
        <p14:creationId xmlns:p14="http://schemas.microsoft.com/office/powerpoint/2010/main" val="411269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48B7FD27-C571-471A-8DBB-096567F03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E8F37F0E-C65F-4615-9FAC-44E6D9B40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318FBE85-E4BE-4A36-88E1-079D93158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8FB92-DE3E-44E1-821A-426FCF73FCA3}" type="datetimeFigureOut">
              <a:rPr lang="pl-PL" smtClean="0"/>
              <a:t>2022-01-19</a:t>
            </a:fld>
            <a:endParaRPr lang="pl-PL"/>
          </a:p>
        </p:txBody>
      </p:sp>
      <p:sp>
        <p:nvSpPr>
          <p:cNvPr id="5" name="Symbol zastępczy stopki 4">
            <a:extLst>
              <a:ext uri="{FF2B5EF4-FFF2-40B4-BE49-F238E27FC236}">
                <a16:creationId xmlns="" xmlns:a16="http://schemas.microsoft.com/office/drawing/2014/main" id="{74D46E55-7BD5-42BF-8BBA-EC0D781F6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D15E9E3A-5413-43E1-A7E0-BC585E556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50855-AA86-403E-84B1-973E3920B665}" type="slidenum">
              <a:rPr lang="pl-PL" smtClean="0"/>
              <a:t>‹#›</a:t>
            </a:fld>
            <a:endParaRPr lang="pl-PL"/>
          </a:p>
        </p:txBody>
      </p:sp>
    </p:spTree>
    <p:extLst>
      <p:ext uri="{BB962C8B-B14F-4D97-AF65-F5344CB8AC3E}">
        <p14:creationId xmlns:p14="http://schemas.microsoft.com/office/powerpoint/2010/main" val="349419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Obraz 8"/>
          <p:cNvPicPr>
            <a:picLocks noChangeAspect="1"/>
          </p:cNvPicPr>
          <p:nvPr/>
        </p:nvPicPr>
        <p:blipFill>
          <a:blip r:embed="rId2"/>
          <a:stretch>
            <a:fillRect/>
          </a:stretch>
        </p:blipFill>
        <p:spPr>
          <a:xfrm>
            <a:off x="9412134" y="2882205"/>
            <a:ext cx="2110908" cy="1407273"/>
          </a:xfrm>
          <a:prstGeom prst="rect">
            <a:avLst/>
          </a:prstGeom>
        </p:spPr>
      </p:pic>
      <p:cxnSp>
        <p:nvCxnSpPr>
          <p:cNvPr id="14" name="Straight Connector 11">
            <a:extLst>
              <a:ext uri="{FF2B5EF4-FFF2-40B4-BE49-F238E27FC236}">
                <a16:creationId xmlns=""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3"/>
          <a:stretch>
            <a:fillRect/>
          </a:stretch>
        </p:blipFill>
        <p:spPr>
          <a:xfrm>
            <a:off x="922161" y="1570814"/>
            <a:ext cx="2227680" cy="2227680"/>
          </a:xfrm>
          <a:prstGeom prst="rect">
            <a:avLst/>
          </a:prstGeom>
        </p:spPr>
      </p:pic>
      <p:sp>
        <p:nvSpPr>
          <p:cNvPr id="4" name="pole tekstowe 3"/>
          <p:cNvSpPr txBox="1"/>
          <p:nvPr/>
        </p:nvSpPr>
        <p:spPr>
          <a:xfrm>
            <a:off x="485999" y="3585842"/>
            <a:ext cx="3100004" cy="1754326"/>
          </a:xfrm>
          <a:prstGeom prst="rect">
            <a:avLst/>
          </a:prstGeom>
          <a:noFill/>
        </p:spPr>
        <p:txBody>
          <a:bodyPr wrap="square" rtlCol="0">
            <a:spAutoFit/>
          </a:bodyPr>
          <a:lstStyle/>
          <a:p>
            <a:pPr algn="ctr"/>
            <a:endParaRPr lang="pl-PL" b="1" dirty="0">
              <a:solidFill>
                <a:srgbClr val="0070C0"/>
              </a:solidFill>
            </a:endParaRPr>
          </a:p>
          <a:p>
            <a:pPr algn="ctr"/>
            <a:r>
              <a:rPr lang="pl-PL" b="1" dirty="0">
                <a:solidFill>
                  <a:srgbClr val="0070C0"/>
                </a:solidFill>
              </a:rPr>
              <a:t>Oddział Promocji Zdrowia                   i Oświaty Zdrowotnej</a:t>
            </a:r>
          </a:p>
          <a:p>
            <a:pPr algn="ctr"/>
            <a:r>
              <a:rPr lang="pl-PL" b="1" dirty="0" smtClean="0">
                <a:solidFill>
                  <a:srgbClr val="0070C0"/>
                </a:solidFill>
              </a:rPr>
              <a:t>Wojewódzkiej Stacji Sanitarno-Epidemiologicznej </a:t>
            </a:r>
            <a:r>
              <a:rPr lang="pl-PL" b="1" dirty="0">
                <a:solidFill>
                  <a:srgbClr val="0070C0"/>
                </a:solidFill>
              </a:rPr>
              <a:t>w </a:t>
            </a:r>
            <a:r>
              <a:rPr lang="pl-PL" b="1" dirty="0" smtClean="0">
                <a:solidFill>
                  <a:srgbClr val="0070C0"/>
                </a:solidFill>
              </a:rPr>
              <a:t>Olsztynie</a:t>
            </a:r>
            <a:endParaRPr lang="pl-PL" b="1" dirty="0">
              <a:solidFill>
                <a:schemeClr val="tx1">
                  <a:lumMod val="75000"/>
                  <a:lumOff val="25000"/>
                </a:schemeClr>
              </a:solidFill>
            </a:endParaRPr>
          </a:p>
        </p:txBody>
      </p:sp>
      <p:sp>
        <p:nvSpPr>
          <p:cNvPr id="5" name="pole tekstowe 4"/>
          <p:cNvSpPr txBox="1"/>
          <p:nvPr/>
        </p:nvSpPr>
        <p:spPr>
          <a:xfrm>
            <a:off x="4004243" y="3031844"/>
            <a:ext cx="5407891" cy="1107996"/>
          </a:xfrm>
          <a:prstGeom prst="rect">
            <a:avLst/>
          </a:prstGeom>
          <a:noFill/>
        </p:spPr>
        <p:txBody>
          <a:bodyPr wrap="none" rtlCol="0">
            <a:spAutoFit/>
          </a:bodyPr>
          <a:lstStyle/>
          <a:p>
            <a:r>
              <a:rPr lang="pl-PL" sz="6600" b="1" dirty="0" smtClean="0">
                <a:solidFill>
                  <a:srgbClr val="0070C0"/>
                </a:solidFill>
              </a:rPr>
              <a:t>ZDROWE</a:t>
            </a:r>
            <a:r>
              <a:rPr lang="pl-PL" sz="5400" b="1" dirty="0" smtClean="0">
                <a:solidFill>
                  <a:srgbClr val="0070C0"/>
                </a:solidFill>
              </a:rPr>
              <a:t> </a:t>
            </a:r>
            <a:r>
              <a:rPr lang="pl-PL" sz="6600" b="1" dirty="0">
                <a:solidFill>
                  <a:srgbClr val="0070C0"/>
                </a:solidFill>
              </a:rPr>
              <a:t>FERIE</a:t>
            </a:r>
          </a:p>
        </p:txBody>
      </p:sp>
    </p:spTree>
    <p:extLst>
      <p:ext uri="{BB962C8B-B14F-4D97-AF65-F5344CB8AC3E}">
        <p14:creationId xmlns:p14="http://schemas.microsoft.com/office/powerpoint/2010/main" val="401217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F12566BE-63D2-4BF3-8FA3-941F3CDCF774}"/>
              </a:ext>
            </a:extLst>
          </p:cNvPr>
          <p:cNvSpPr>
            <a:spLocks noGrp="1"/>
          </p:cNvSpPr>
          <p:nvPr>
            <p:ph idx="1"/>
          </p:nvPr>
        </p:nvSpPr>
        <p:spPr>
          <a:xfrm>
            <a:off x="838200" y="1136308"/>
            <a:ext cx="10515600" cy="4351338"/>
          </a:xfrm>
        </p:spPr>
        <p:txBody>
          <a:bodyPr/>
          <a:lstStyle/>
          <a:p>
            <a:pPr marL="0" indent="0" algn="just">
              <a:buNone/>
            </a:pPr>
            <a:r>
              <a:rPr lang="pl-PL" b="1" dirty="0">
                <a:solidFill>
                  <a:srgbClr val="002060"/>
                </a:solidFill>
              </a:rPr>
              <a:t>Ruch i aktywność fizyczna</a:t>
            </a:r>
          </a:p>
          <a:p>
            <a:pPr marL="0" indent="0" algn="just">
              <a:buNone/>
            </a:pPr>
            <a:r>
              <a:rPr lang="pl-PL" dirty="0">
                <a:solidFill>
                  <a:srgbClr val="002060"/>
                </a:solidFill>
              </a:rPr>
              <a:t>Choć zima nie zawsze zachęca do wyjścia na dwór, to mimo wszystko warto robić sobie spacery czy krótkie biegi. Sport uprawiany zimą znacznie poprawia samopoczucie, usprawnia organizm, wzmacnia go i  dodaje energii. Rezygnacja z aktywności fizycznej zimową porą nie jest wskazana, ponieważ ruch zawsze sprzyja zdrowiu. Ponadto świeże, zimowe powietrze należy do bardzo </a:t>
            </a:r>
            <a:r>
              <a:rPr lang="pl-PL" dirty="0" smtClean="0">
                <a:solidFill>
                  <a:srgbClr val="002060"/>
                </a:solidFill>
              </a:rPr>
              <a:t>pobudzających, dotleniających                                </a:t>
            </a:r>
            <a:r>
              <a:rPr lang="pl-PL" dirty="0">
                <a:solidFill>
                  <a:srgbClr val="002060"/>
                </a:solidFill>
              </a:rPr>
              <a:t>i poprawiających krążenie krwi aktywności.</a:t>
            </a:r>
          </a:p>
          <a:p>
            <a:endParaRPr lang="pl-PL" dirty="0"/>
          </a:p>
        </p:txBody>
      </p:sp>
      <p:pic>
        <p:nvPicPr>
          <p:cNvPr id="2" name="Obraz 1"/>
          <p:cNvPicPr>
            <a:picLocks noChangeAspect="1"/>
          </p:cNvPicPr>
          <p:nvPr/>
        </p:nvPicPr>
        <p:blipFill>
          <a:blip r:embed="rId2"/>
          <a:stretch>
            <a:fillRect/>
          </a:stretch>
        </p:blipFill>
        <p:spPr>
          <a:xfrm>
            <a:off x="8094118" y="4441823"/>
            <a:ext cx="2840982" cy="1902117"/>
          </a:xfrm>
          <a:prstGeom prst="rect">
            <a:avLst/>
          </a:prstGeom>
        </p:spPr>
      </p:pic>
      <p:pic>
        <p:nvPicPr>
          <p:cNvPr id="5" name="Obraz 4"/>
          <p:cNvPicPr>
            <a:picLocks noChangeAspect="1"/>
          </p:cNvPicPr>
          <p:nvPr/>
        </p:nvPicPr>
        <p:blipFill>
          <a:blip r:embed="rId2"/>
          <a:stretch>
            <a:fillRect/>
          </a:stretch>
        </p:blipFill>
        <p:spPr>
          <a:xfrm>
            <a:off x="5641864" y="4441822"/>
            <a:ext cx="2840982" cy="1902117"/>
          </a:xfrm>
          <a:prstGeom prst="rect">
            <a:avLst/>
          </a:prstGeom>
        </p:spPr>
      </p:pic>
      <p:pic>
        <p:nvPicPr>
          <p:cNvPr id="6" name="Obraz 5"/>
          <p:cNvPicPr>
            <a:picLocks noChangeAspect="1"/>
          </p:cNvPicPr>
          <p:nvPr/>
        </p:nvPicPr>
        <p:blipFill>
          <a:blip r:embed="rId2"/>
          <a:stretch>
            <a:fillRect/>
          </a:stretch>
        </p:blipFill>
        <p:spPr>
          <a:xfrm>
            <a:off x="7245529" y="374073"/>
            <a:ext cx="1697178" cy="1136308"/>
          </a:xfrm>
          <a:prstGeom prst="rect">
            <a:avLst/>
          </a:prstGeom>
        </p:spPr>
      </p:pic>
    </p:spTree>
    <p:extLst>
      <p:ext uri="{BB962C8B-B14F-4D97-AF65-F5344CB8AC3E}">
        <p14:creationId xmlns:p14="http://schemas.microsoft.com/office/powerpoint/2010/main" val="13423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DC3A1A94-EFE2-450A-AC3B-8C9770A55CEF}"/>
              </a:ext>
            </a:extLst>
          </p:cNvPr>
          <p:cNvSpPr>
            <a:spLocks noGrp="1"/>
          </p:cNvSpPr>
          <p:nvPr>
            <p:ph idx="1"/>
          </p:nvPr>
        </p:nvSpPr>
        <p:spPr>
          <a:xfrm>
            <a:off x="838200" y="953428"/>
            <a:ext cx="10515600" cy="4351338"/>
          </a:xfrm>
        </p:spPr>
        <p:txBody>
          <a:bodyPr>
            <a:normAutofit fontScale="85000" lnSpcReduction="10000"/>
          </a:bodyPr>
          <a:lstStyle/>
          <a:p>
            <a:pPr marL="0" indent="0" algn="just">
              <a:buNone/>
            </a:pPr>
            <a:r>
              <a:rPr lang="pl-PL" b="1" dirty="0">
                <a:solidFill>
                  <a:srgbClr val="002060"/>
                </a:solidFill>
              </a:rPr>
              <a:t>Wywietrz mieszkanie, to podstawa zdrowego domu…</a:t>
            </a:r>
            <a:endParaRPr lang="pl-PL" b="1" dirty="0">
              <a:solidFill>
                <a:srgbClr val="002060"/>
              </a:solidFill>
              <a:effectLst/>
            </a:endParaRPr>
          </a:p>
          <a:p>
            <a:pPr algn="just"/>
            <a:r>
              <a:rPr lang="pl-PL" dirty="0">
                <a:solidFill>
                  <a:srgbClr val="002060"/>
                </a:solidFill>
                <a:effectLst/>
              </a:rPr>
              <a:t>Każdy w zimie chce mieć ciepłe, przytulne mieszkanie. Ale łatwo można przesadzić. </a:t>
            </a:r>
            <a:r>
              <a:rPr lang="pl-PL" b="1" dirty="0">
                <a:solidFill>
                  <a:srgbClr val="002060"/>
                </a:solidFill>
              </a:rPr>
              <a:t>Nastawione maksymalnie kaloryfery mogą przynieść efekt odwrotny do zamierzonego</a:t>
            </a:r>
            <a:r>
              <a:rPr lang="pl-PL" dirty="0">
                <a:solidFill>
                  <a:srgbClr val="002060"/>
                </a:solidFill>
                <a:effectLst/>
              </a:rPr>
              <a:t>. Nie chodzi jednak o to, że po wyjściu z gorącego domu przeżyjemy szok.</a:t>
            </a:r>
          </a:p>
          <a:p>
            <a:pPr algn="just"/>
            <a:r>
              <a:rPr lang="pl-PL" dirty="0">
                <a:solidFill>
                  <a:srgbClr val="002060"/>
                </a:solidFill>
                <a:effectLst/>
              </a:rPr>
              <a:t>Znacznie ważniejsza jest wilgotność powietrza, która przez kaloryfery gwałtownie spada. </a:t>
            </a:r>
            <a:r>
              <a:rPr lang="pl-PL" b="1" dirty="0">
                <a:solidFill>
                  <a:srgbClr val="002060"/>
                </a:solidFill>
              </a:rPr>
              <a:t>Wskazany dla ludzi wskaźnik wilgotności to około 40-60 proc</a:t>
            </a:r>
            <a:r>
              <a:rPr lang="pl-PL" dirty="0">
                <a:solidFill>
                  <a:srgbClr val="002060"/>
                </a:solidFill>
                <a:effectLst/>
              </a:rPr>
              <a:t>. W suchych, ogrzewanych miejscach ta wartość jest czasem dwa razy mniejsza, a przez to bardziej narażeni na zarazki są wszyscy domownicy.</a:t>
            </a:r>
          </a:p>
          <a:p>
            <a:pPr algn="just"/>
            <a:r>
              <a:rPr lang="pl-PL" dirty="0">
                <a:solidFill>
                  <a:srgbClr val="002060"/>
                </a:solidFill>
                <a:effectLst/>
              </a:rPr>
              <a:t>By temu zapobiec, wystarczy raz na jakiś czas wywietrzyć </a:t>
            </a:r>
            <a:r>
              <a:rPr lang="pl-PL" dirty="0" smtClean="0">
                <a:solidFill>
                  <a:srgbClr val="002060"/>
                </a:solidFill>
                <a:effectLst/>
              </a:rPr>
              <a:t>po kolei wszystkie pokoje. </a:t>
            </a:r>
            <a:r>
              <a:rPr lang="pl-PL" dirty="0">
                <a:solidFill>
                  <a:srgbClr val="002060"/>
                </a:solidFill>
                <a:effectLst/>
              </a:rPr>
              <a:t>Jeśli mimo ogrzewania masz problemy z </a:t>
            </a:r>
            <a:r>
              <a:rPr lang="pl-PL" dirty="0" smtClean="0">
                <a:solidFill>
                  <a:srgbClr val="002060"/>
                </a:solidFill>
                <a:effectLst/>
              </a:rPr>
              <a:t>ciepłym mieszkaniem</a:t>
            </a:r>
            <a:r>
              <a:rPr lang="pl-PL" dirty="0">
                <a:solidFill>
                  <a:srgbClr val="002060"/>
                </a:solidFill>
                <a:effectLst/>
              </a:rPr>
              <a:t>, </a:t>
            </a:r>
            <a:r>
              <a:rPr lang="pl-PL" b="1" dirty="0" smtClean="0">
                <a:solidFill>
                  <a:srgbClr val="002060"/>
                </a:solidFill>
              </a:rPr>
              <a:t>rozwieś</a:t>
            </a:r>
            <a:br>
              <a:rPr lang="pl-PL" b="1" dirty="0" smtClean="0">
                <a:solidFill>
                  <a:srgbClr val="002060"/>
                </a:solidFill>
              </a:rPr>
            </a:br>
            <a:r>
              <a:rPr lang="pl-PL" b="1" dirty="0" smtClean="0">
                <a:solidFill>
                  <a:srgbClr val="002060"/>
                </a:solidFill>
              </a:rPr>
              <a:t>na </a:t>
            </a:r>
            <a:r>
              <a:rPr lang="pl-PL" b="1" dirty="0">
                <a:solidFill>
                  <a:srgbClr val="002060"/>
                </a:solidFill>
              </a:rPr>
              <a:t>kaloryferze mokre ręczniki – to też jest sposób na wilgotność powietrza</a:t>
            </a:r>
            <a:r>
              <a:rPr lang="pl-PL" dirty="0">
                <a:solidFill>
                  <a:srgbClr val="002060"/>
                </a:solidFill>
                <a:effectLst/>
              </a:rPr>
              <a:t>.</a:t>
            </a:r>
          </a:p>
          <a:p>
            <a:endParaRPr lang="pl-PL" dirty="0"/>
          </a:p>
        </p:txBody>
      </p:sp>
      <p:pic>
        <p:nvPicPr>
          <p:cNvPr id="2" name="Obraz 1"/>
          <p:cNvPicPr>
            <a:picLocks noChangeAspect="1"/>
          </p:cNvPicPr>
          <p:nvPr/>
        </p:nvPicPr>
        <p:blipFill>
          <a:blip r:embed="rId2"/>
          <a:stretch>
            <a:fillRect/>
          </a:stretch>
        </p:blipFill>
        <p:spPr>
          <a:xfrm>
            <a:off x="8364282" y="88031"/>
            <a:ext cx="1725291" cy="1155131"/>
          </a:xfrm>
          <a:prstGeom prst="rect">
            <a:avLst/>
          </a:prstGeom>
        </p:spPr>
      </p:pic>
      <p:pic>
        <p:nvPicPr>
          <p:cNvPr id="5" name="Obraz 4"/>
          <p:cNvPicPr>
            <a:picLocks noChangeAspect="1"/>
          </p:cNvPicPr>
          <p:nvPr/>
        </p:nvPicPr>
        <p:blipFill>
          <a:blip r:embed="rId2"/>
          <a:stretch>
            <a:fillRect/>
          </a:stretch>
        </p:blipFill>
        <p:spPr>
          <a:xfrm>
            <a:off x="1895209" y="5143499"/>
            <a:ext cx="1963682" cy="1314740"/>
          </a:xfrm>
          <a:prstGeom prst="rect">
            <a:avLst/>
          </a:prstGeom>
        </p:spPr>
      </p:pic>
      <p:pic>
        <p:nvPicPr>
          <p:cNvPr id="6" name="Obraz 5"/>
          <p:cNvPicPr>
            <a:picLocks noChangeAspect="1"/>
          </p:cNvPicPr>
          <p:nvPr/>
        </p:nvPicPr>
        <p:blipFill>
          <a:blip r:embed="rId2"/>
          <a:stretch>
            <a:fillRect/>
          </a:stretch>
        </p:blipFill>
        <p:spPr>
          <a:xfrm>
            <a:off x="5054977" y="5103875"/>
            <a:ext cx="2082046" cy="1393988"/>
          </a:xfrm>
          <a:prstGeom prst="rect">
            <a:avLst/>
          </a:prstGeom>
        </p:spPr>
      </p:pic>
      <p:pic>
        <p:nvPicPr>
          <p:cNvPr id="7" name="Obraz 6"/>
          <p:cNvPicPr>
            <a:picLocks noChangeAspect="1"/>
          </p:cNvPicPr>
          <p:nvPr/>
        </p:nvPicPr>
        <p:blipFill>
          <a:blip r:embed="rId3"/>
          <a:stretch>
            <a:fillRect/>
          </a:stretch>
        </p:blipFill>
        <p:spPr>
          <a:xfrm>
            <a:off x="8187469" y="5064251"/>
            <a:ext cx="2078916" cy="1390008"/>
          </a:xfrm>
          <a:prstGeom prst="rect">
            <a:avLst/>
          </a:prstGeom>
        </p:spPr>
      </p:pic>
    </p:spTree>
    <p:extLst>
      <p:ext uri="{BB962C8B-B14F-4D97-AF65-F5344CB8AC3E}">
        <p14:creationId xmlns:p14="http://schemas.microsoft.com/office/powerpoint/2010/main" val="357589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32664CEC-B99E-4BB8-AB9E-D2A9254D32B5}"/>
              </a:ext>
            </a:extLst>
          </p:cNvPr>
          <p:cNvSpPr>
            <a:spLocks noGrp="1"/>
          </p:cNvSpPr>
          <p:nvPr>
            <p:ph idx="1"/>
          </p:nvPr>
        </p:nvSpPr>
        <p:spPr>
          <a:xfrm>
            <a:off x="807026" y="3759728"/>
            <a:ext cx="10515600" cy="1643544"/>
          </a:xfrm>
        </p:spPr>
        <p:txBody>
          <a:bodyPr>
            <a:normAutofit lnSpcReduction="10000"/>
          </a:bodyPr>
          <a:lstStyle/>
          <a:p>
            <a:pPr marL="0" indent="0" algn="just">
              <a:buNone/>
            </a:pPr>
            <a:r>
              <a:rPr lang="pl-PL" dirty="0">
                <a:solidFill>
                  <a:srgbClr val="002060"/>
                </a:solidFill>
              </a:rPr>
              <a:t>Infekcje sezonowe najczęściej są spowodowane jednym z ponad                      200 rodzajów wirusów, wśród nich grypy. </a:t>
            </a:r>
          </a:p>
          <a:p>
            <a:pPr marL="0" indent="0" algn="just">
              <a:buNone/>
            </a:pPr>
            <a:r>
              <a:rPr lang="pl-PL" dirty="0">
                <a:solidFill>
                  <a:srgbClr val="002060"/>
                </a:solidFill>
              </a:rPr>
              <a:t>Najskuteczniejszą formą zapobiegania </a:t>
            </a:r>
            <a:r>
              <a:rPr lang="pl-PL" dirty="0" err="1">
                <a:solidFill>
                  <a:srgbClr val="002060"/>
                </a:solidFill>
              </a:rPr>
              <a:t>zachorowaniom</a:t>
            </a:r>
            <a:r>
              <a:rPr lang="pl-PL" dirty="0">
                <a:solidFill>
                  <a:srgbClr val="002060"/>
                </a:solidFill>
              </a:rPr>
              <a:t> na grypę </a:t>
            </a:r>
            <a:r>
              <a:rPr lang="pl-PL" dirty="0" smtClean="0">
                <a:solidFill>
                  <a:srgbClr val="002060"/>
                </a:solidFill>
              </a:rPr>
              <a:t/>
            </a:r>
            <a:br>
              <a:rPr lang="pl-PL" dirty="0" smtClean="0">
                <a:solidFill>
                  <a:srgbClr val="002060"/>
                </a:solidFill>
              </a:rPr>
            </a:br>
            <a:r>
              <a:rPr lang="pl-PL" dirty="0" smtClean="0">
                <a:solidFill>
                  <a:srgbClr val="002060"/>
                </a:solidFill>
              </a:rPr>
              <a:t>jest </a:t>
            </a:r>
            <a:r>
              <a:rPr lang="pl-PL" dirty="0">
                <a:solidFill>
                  <a:srgbClr val="002060"/>
                </a:solidFill>
              </a:rPr>
              <a:t>szczepienie. </a:t>
            </a:r>
          </a:p>
        </p:txBody>
      </p:sp>
      <p:pic>
        <p:nvPicPr>
          <p:cNvPr id="2" name="Obraz 1"/>
          <p:cNvPicPr>
            <a:picLocks noChangeAspect="1"/>
          </p:cNvPicPr>
          <p:nvPr/>
        </p:nvPicPr>
        <p:blipFill>
          <a:blip r:embed="rId2"/>
          <a:stretch>
            <a:fillRect/>
          </a:stretch>
        </p:blipFill>
        <p:spPr>
          <a:xfrm>
            <a:off x="1357379" y="1590996"/>
            <a:ext cx="2078916" cy="1390008"/>
          </a:xfrm>
          <a:prstGeom prst="rect">
            <a:avLst/>
          </a:prstGeom>
        </p:spPr>
      </p:pic>
      <p:pic>
        <p:nvPicPr>
          <p:cNvPr id="4" name="Obraz 3"/>
          <p:cNvPicPr>
            <a:picLocks noChangeAspect="1"/>
          </p:cNvPicPr>
          <p:nvPr/>
        </p:nvPicPr>
        <p:blipFill>
          <a:blip r:embed="rId2"/>
          <a:stretch>
            <a:fillRect/>
          </a:stretch>
        </p:blipFill>
        <p:spPr>
          <a:xfrm>
            <a:off x="4583754" y="1679024"/>
            <a:ext cx="2078916" cy="1390008"/>
          </a:xfrm>
          <a:prstGeom prst="rect">
            <a:avLst/>
          </a:prstGeom>
        </p:spPr>
      </p:pic>
      <p:pic>
        <p:nvPicPr>
          <p:cNvPr id="6" name="Obraz 5"/>
          <p:cNvPicPr>
            <a:picLocks noChangeAspect="1"/>
          </p:cNvPicPr>
          <p:nvPr/>
        </p:nvPicPr>
        <p:blipFill>
          <a:blip r:embed="rId2"/>
          <a:stretch>
            <a:fillRect/>
          </a:stretch>
        </p:blipFill>
        <p:spPr>
          <a:xfrm>
            <a:off x="8049123" y="1689415"/>
            <a:ext cx="2078916" cy="1390008"/>
          </a:xfrm>
          <a:prstGeom prst="rect">
            <a:avLst/>
          </a:prstGeom>
        </p:spPr>
      </p:pic>
    </p:spTree>
    <p:extLst>
      <p:ext uri="{BB962C8B-B14F-4D97-AF65-F5344CB8AC3E}">
        <p14:creationId xmlns:p14="http://schemas.microsoft.com/office/powerpoint/2010/main" val="292038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440" y="2514600"/>
            <a:ext cx="6950948" cy="3033017"/>
          </a:xfrm>
        </p:spPr>
        <p:txBody>
          <a:bodyPr>
            <a:normAutofit fontScale="92500" lnSpcReduction="10000"/>
          </a:bodyPr>
          <a:lstStyle/>
          <a:p>
            <a:r>
              <a:rPr lang="pl-PL" dirty="0">
                <a:solidFill>
                  <a:srgbClr val="002060"/>
                </a:solidFill>
              </a:rPr>
              <a:t>Wystarczy kilkanaście sekund myć ręce, </a:t>
            </a:r>
            <a:endParaRPr lang="pl-PL" dirty="0" smtClean="0">
              <a:solidFill>
                <a:srgbClr val="002060"/>
              </a:solidFill>
            </a:endParaRPr>
          </a:p>
          <a:p>
            <a:pPr marL="0" indent="0">
              <a:buNone/>
            </a:pPr>
            <a:r>
              <a:rPr lang="pl-PL" dirty="0" smtClean="0">
                <a:solidFill>
                  <a:srgbClr val="002060"/>
                </a:solidFill>
              </a:rPr>
              <a:t>   by </a:t>
            </a:r>
            <a:r>
              <a:rPr lang="pl-PL" dirty="0">
                <a:solidFill>
                  <a:srgbClr val="002060"/>
                </a:solidFill>
              </a:rPr>
              <a:t>oczyścić je z 90 % bakterii. </a:t>
            </a:r>
          </a:p>
          <a:p>
            <a:endParaRPr lang="pl-PL" dirty="0">
              <a:solidFill>
                <a:srgbClr val="002060"/>
              </a:solidFill>
            </a:endParaRPr>
          </a:p>
          <a:p>
            <a:endParaRPr lang="pl-PL" dirty="0">
              <a:solidFill>
                <a:srgbClr val="002060"/>
              </a:solidFill>
            </a:endParaRPr>
          </a:p>
          <a:p>
            <a:r>
              <a:rPr lang="pl-PL" dirty="0">
                <a:solidFill>
                  <a:srgbClr val="002060"/>
                </a:solidFill>
              </a:rPr>
              <a:t>Żeby uzyskać najlepszy efekt potrzebne                jest zaledwie </a:t>
            </a:r>
            <a:r>
              <a:rPr lang="pl-PL" sz="5400" b="1" dirty="0">
                <a:solidFill>
                  <a:srgbClr val="002060"/>
                </a:solidFill>
              </a:rPr>
              <a:t>pół minuty</a:t>
            </a:r>
            <a:r>
              <a:rPr lang="pl-PL" b="1" dirty="0">
                <a:solidFill>
                  <a:srgbClr val="002060"/>
                </a:solidFill>
              </a:rPr>
              <a:t>.</a:t>
            </a:r>
            <a:endParaRPr lang="pl-PL" dirty="0">
              <a:solidFill>
                <a:srgbClr val="002060"/>
              </a:solidFill>
            </a:endParaRPr>
          </a:p>
        </p:txBody>
      </p:sp>
      <p:pic>
        <p:nvPicPr>
          <p:cNvPr id="2" name="Obraz 1">
            <a:extLst>
              <a:ext uri="{FF2B5EF4-FFF2-40B4-BE49-F238E27FC236}">
                <a16:creationId xmlns="" xmlns:a16="http://schemas.microsoft.com/office/drawing/2014/main" id="{E2B9F165-F5F8-4CE6-A5EB-250B1DE0A303}"/>
              </a:ext>
            </a:extLst>
          </p:cNvPr>
          <p:cNvPicPr>
            <a:picLocks noChangeAspect="1"/>
          </p:cNvPicPr>
          <p:nvPr/>
        </p:nvPicPr>
        <p:blipFill>
          <a:blip r:embed="rId2"/>
          <a:stretch>
            <a:fillRect/>
          </a:stretch>
        </p:blipFill>
        <p:spPr>
          <a:xfrm>
            <a:off x="7503478" y="3530492"/>
            <a:ext cx="3901632" cy="2501046"/>
          </a:xfrm>
          <a:prstGeom prst="rect">
            <a:avLst/>
          </a:prstGeom>
        </p:spPr>
      </p:pic>
      <p:pic>
        <p:nvPicPr>
          <p:cNvPr id="5" name="Obraz 4"/>
          <p:cNvPicPr>
            <a:picLocks noChangeAspect="1"/>
          </p:cNvPicPr>
          <p:nvPr/>
        </p:nvPicPr>
        <p:blipFill>
          <a:blip r:embed="rId3"/>
          <a:stretch>
            <a:fillRect/>
          </a:stretch>
        </p:blipFill>
        <p:spPr>
          <a:xfrm>
            <a:off x="8547733" y="1399300"/>
            <a:ext cx="1813122" cy="1212292"/>
          </a:xfrm>
          <a:prstGeom prst="rect">
            <a:avLst/>
          </a:prstGeom>
        </p:spPr>
      </p:pic>
      <p:sp>
        <p:nvSpPr>
          <p:cNvPr id="6" name="pole tekstowe 5"/>
          <p:cNvSpPr txBox="1"/>
          <p:nvPr/>
        </p:nvSpPr>
        <p:spPr>
          <a:xfrm>
            <a:off x="1138937" y="1045357"/>
            <a:ext cx="6239850" cy="707886"/>
          </a:xfrm>
          <a:prstGeom prst="rect">
            <a:avLst/>
          </a:prstGeom>
          <a:noFill/>
        </p:spPr>
        <p:txBody>
          <a:bodyPr wrap="none" rtlCol="0">
            <a:spAutoFit/>
          </a:bodyPr>
          <a:lstStyle/>
          <a:p>
            <a:r>
              <a:rPr lang="pl-PL" sz="4000" b="1" dirty="0">
                <a:solidFill>
                  <a:srgbClr val="002060"/>
                </a:solidFill>
              </a:rPr>
              <a:t>Myję ręce, bo wiem więcej…</a:t>
            </a:r>
          </a:p>
        </p:txBody>
      </p:sp>
    </p:spTree>
    <p:extLst>
      <p:ext uri="{BB962C8B-B14F-4D97-AF65-F5344CB8AC3E}">
        <p14:creationId xmlns:p14="http://schemas.microsoft.com/office/powerpoint/2010/main" val="327192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9575" y="1298500"/>
            <a:ext cx="6803315" cy="4351338"/>
          </a:xfrm>
        </p:spPr>
        <p:txBody>
          <a:bodyPr/>
          <a:lstStyle/>
          <a:p>
            <a:pPr marL="0" indent="0" fontAlgn="base">
              <a:buNone/>
            </a:pPr>
            <a:r>
              <a:rPr lang="pl-PL" b="1" dirty="0">
                <a:solidFill>
                  <a:srgbClr val="002060"/>
                </a:solidFill>
              </a:rPr>
              <a:t>Dlatego Światowa Organizacja Zdrowia (WHO) zaleca dokładne i regularne mycie dłoni wodą z mydłem, które powinno trwać                             co najmniej jedną minutę, w następujących sytuacjach:</a:t>
            </a:r>
          </a:p>
          <a:p>
            <a:pPr fontAlgn="base"/>
            <a:r>
              <a:rPr lang="pl-PL" b="1" dirty="0">
                <a:solidFill>
                  <a:schemeClr val="bg2">
                    <a:lumMod val="25000"/>
                  </a:schemeClr>
                </a:solidFill>
              </a:rPr>
              <a:t>po przyjściu do domu z zewnątrz,</a:t>
            </a:r>
          </a:p>
          <a:p>
            <a:pPr fontAlgn="base"/>
            <a:r>
              <a:rPr lang="pl-PL" b="1" dirty="0">
                <a:solidFill>
                  <a:schemeClr val="bg2">
                    <a:lumMod val="25000"/>
                  </a:schemeClr>
                </a:solidFill>
              </a:rPr>
              <a:t>po wyjściu z toalety,</a:t>
            </a:r>
          </a:p>
          <a:p>
            <a:pPr fontAlgn="base"/>
            <a:r>
              <a:rPr lang="pl-PL" b="1" dirty="0">
                <a:solidFill>
                  <a:schemeClr val="bg2">
                    <a:lumMod val="25000"/>
                  </a:schemeClr>
                </a:solidFill>
              </a:rPr>
              <a:t>przed posiłkiem,</a:t>
            </a:r>
          </a:p>
          <a:p>
            <a:pPr fontAlgn="base"/>
            <a:r>
              <a:rPr lang="pl-PL" b="1" dirty="0">
                <a:solidFill>
                  <a:schemeClr val="bg2">
                    <a:lumMod val="25000"/>
                  </a:schemeClr>
                </a:solidFill>
              </a:rPr>
              <a:t>wtedy, kiedy są wyraźnie zabrudzone.</a:t>
            </a:r>
          </a:p>
          <a:p>
            <a:endParaRPr lang="pl-PL" dirty="0"/>
          </a:p>
        </p:txBody>
      </p:sp>
      <p:pic>
        <p:nvPicPr>
          <p:cNvPr id="4" name="Obraz 3"/>
          <p:cNvPicPr>
            <a:picLocks noChangeAspect="1"/>
          </p:cNvPicPr>
          <p:nvPr/>
        </p:nvPicPr>
        <p:blipFill>
          <a:blip r:embed="rId2"/>
          <a:stretch>
            <a:fillRect/>
          </a:stretch>
        </p:blipFill>
        <p:spPr>
          <a:xfrm>
            <a:off x="0" y="3389075"/>
            <a:ext cx="4432176" cy="3468925"/>
          </a:xfrm>
          <a:prstGeom prst="rect">
            <a:avLst/>
          </a:prstGeom>
        </p:spPr>
      </p:pic>
      <p:pic>
        <p:nvPicPr>
          <p:cNvPr id="5" name="Obraz 4"/>
          <p:cNvPicPr>
            <a:picLocks noChangeAspect="1"/>
          </p:cNvPicPr>
          <p:nvPr/>
        </p:nvPicPr>
        <p:blipFill>
          <a:blip r:embed="rId3"/>
          <a:stretch>
            <a:fillRect/>
          </a:stretch>
        </p:blipFill>
        <p:spPr>
          <a:xfrm>
            <a:off x="1345779" y="1128479"/>
            <a:ext cx="2078916" cy="1390008"/>
          </a:xfrm>
          <a:prstGeom prst="rect">
            <a:avLst/>
          </a:prstGeom>
        </p:spPr>
      </p:pic>
    </p:spTree>
    <p:extLst>
      <p:ext uri="{BB962C8B-B14F-4D97-AF65-F5344CB8AC3E}">
        <p14:creationId xmlns:p14="http://schemas.microsoft.com/office/powerpoint/2010/main" val="102337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1531" y="653042"/>
            <a:ext cx="9230958" cy="4351338"/>
          </a:xfrm>
        </p:spPr>
        <p:txBody>
          <a:bodyPr>
            <a:normAutofit lnSpcReduction="10000"/>
          </a:bodyPr>
          <a:lstStyle/>
          <a:p>
            <a:pPr>
              <a:lnSpc>
                <a:spcPct val="150000"/>
              </a:lnSpc>
              <a:buFontTx/>
              <a:buChar char="-"/>
            </a:pPr>
            <a:r>
              <a:rPr lang="pl-PL" b="1" dirty="0">
                <a:solidFill>
                  <a:schemeClr val="bg2">
                    <a:lumMod val="25000"/>
                  </a:schemeClr>
                </a:solidFill>
              </a:rPr>
              <a:t>Myj je dłużej niż 30 sekund</a:t>
            </a:r>
          </a:p>
          <a:p>
            <a:pPr>
              <a:lnSpc>
                <a:spcPct val="150000"/>
              </a:lnSpc>
              <a:buFontTx/>
              <a:buChar char="-"/>
            </a:pPr>
            <a:r>
              <a:rPr lang="pl-PL" b="1" dirty="0">
                <a:solidFill>
                  <a:schemeClr val="bg2">
                    <a:lumMod val="25000"/>
                  </a:schemeClr>
                </a:solidFill>
              </a:rPr>
              <a:t>Woda nie może być zbyt gorąca </a:t>
            </a:r>
          </a:p>
          <a:p>
            <a:pPr>
              <a:lnSpc>
                <a:spcPct val="150000"/>
              </a:lnSpc>
              <a:buFontTx/>
              <a:buChar char="-"/>
            </a:pPr>
            <a:r>
              <a:rPr lang="pl-PL" b="1" dirty="0">
                <a:solidFill>
                  <a:schemeClr val="bg2">
                    <a:lumMod val="25000"/>
                  </a:schemeClr>
                </a:solidFill>
              </a:rPr>
              <a:t>D</a:t>
            </a:r>
            <a:r>
              <a:rPr lang="pl-PL" b="1" dirty="0" smtClean="0">
                <a:solidFill>
                  <a:schemeClr val="bg2">
                    <a:lumMod val="25000"/>
                  </a:schemeClr>
                </a:solidFill>
              </a:rPr>
              <a:t>okładnie wymyj </a:t>
            </a:r>
            <a:r>
              <a:rPr lang="pl-PL" b="1" dirty="0">
                <a:solidFill>
                  <a:schemeClr val="bg2">
                    <a:lumMod val="25000"/>
                  </a:schemeClr>
                </a:solidFill>
              </a:rPr>
              <a:t>też </a:t>
            </a:r>
            <a:r>
              <a:rPr lang="pl-PL" b="1" dirty="0" smtClean="0">
                <a:solidFill>
                  <a:schemeClr val="bg2">
                    <a:lumMod val="25000"/>
                  </a:schemeClr>
                </a:solidFill>
              </a:rPr>
              <a:t>przestrzenie </a:t>
            </a:r>
            <a:r>
              <a:rPr lang="pl-PL" b="1" dirty="0">
                <a:solidFill>
                  <a:schemeClr val="bg2">
                    <a:lumMod val="25000"/>
                  </a:schemeClr>
                </a:solidFill>
              </a:rPr>
              <a:t>między palcami</a:t>
            </a:r>
          </a:p>
          <a:p>
            <a:pPr>
              <a:lnSpc>
                <a:spcPct val="150000"/>
              </a:lnSpc>
              <a:buFontTx/>
              <a:buChar char="-"/>
            </a:pPr>
            <a:r>
              <a:rPr lang="pl-PL" b="1" dirty="0">
                <a:solidFill>
                  <a:schemeClr val="bg2">
                    <a:lumMod val="25000"/>
                  </a:schemeClr>
                </a:solidFill>
              </a:rPr>
              <a:t>Po myciu dokładnie wysusz ręce</a:t>
            </a:r>
          </a:p>
          <a:p>
            <a:pPr marL="0" indent="0">
              <a:lnSpc>
                <a:spcPct val="150000"/>
              </a:lnSpc>
              <a:buNone/>
            </a:pPr>
            <a:r>
              <a:rPr lang="pl-PL" sz="3200" b="1" dirty="0">
                <a:solidFill>
                  <a:schemeClr val="bg2">
                    <a:lumMod val="25000"/>
                  </a:schemeClr>
                </a:solidFill>
              </a:rPr>
              <a:t>              </a:t>
            </a:r>
            <a:r>
              <a:rPr lang="pl-PL" sz="5400" b="1" dirty="0">
                <a:solidFill>
                  <a:srgbClr val="002060"/>
                </a:solidFill>
              </a:rPr>
              <a:t>Używaj mydła</a:t>
            </a:r>
            <a:endParaRPr lang="pl-PL" sz="3200" b="1" dirty="0">
              <a:solidFill>
                <a:srgbClr val="002060"/>
              </a:solidFill>
            </a:endParaRPr>
          </a:p>
        </p:txBody>
      </p:sp>
      <p:pic>
        <p:nvPicPr>
          <p:cNvPr id="4" name="Obraz 3"/>
          <p:cNvPicPr>
            <a:picLocks noChangeAspect="1"/>
          </p:cNvPicPr>
          <p:nvPr/>
        </p:nvPicPr>
        <p:blipFill>
          <a:blip r:embed="rId2"/>
          <a:stretch>
            <a:fillRect/>
          </a:stretch>
        </p:blipFill>
        <p:spPr>
          <a:xfrm>
            <a:off x="7162872" y="3994823"/>
            <a:ext cx="4302561" cy="2863177"/>
          </a:xfrm>
          <a:prstGeom prst="rect">
            <a:avLst/>
          </a:prstGeom>
        </p:spPr>
      </p:pic>
      <p:pic>
        <p:nvPicPr>
          <p:cNvPr id="2" name="Obraz 1"/>
          <p:cNvPicPr>
            <a:picLocks noChangeAspect="1"/>
          </p:cNvPicPr>
          <p:nvPr/>
        </p:nvPicPr>
        <p:blipFill>
          <a:blip r:embed="rId3"/>
          <a:stretch>
            <a:fillRect/>
          </a:stretch>
        </p:blipFill>
        <p:spPr>
          <a:xfrm>
            <a:off x="9386517" y="520732"/>
            <a:ext cx="2078916" cy="1390008"/>
          </a:xfrm>
          <a:prstGeom prst="rect">
            <a:avLst/>
          </a:prstGeom>
        </p:spPr>
      </p:pic>
    </p:spTree>
    <p:extLst>
      <p:ext uri="{BB962C8B-B14F-4D97-AF65-F5344CB8AC3E}">
        <p14:creationId xmlns:p14="http://schemas.microsoft.com/office/powerpoint/2010/main" val="168350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8401F3B4-6AD5-477E-8CA7-4372989BE2A3}"/>
              </a:ext>
            </a:extLst>
          </p:cNvPr>
          <p:cNvPicPr>
            <a:picLocks noChangeAspect="1"/>
          </p:cNvPicPr>
          <p:nvPr/>
        </p:nvPicPr>
        <p:blipFill rotWithShape="1">
          <a:blip r:embed="rId2">
            <a:extLst>
              <a:ext uri="{28A0092B-C50C-407E-A947-70E740481C1C}">
                <a14:useLocalDpi xmlns:a14="http://schemas.microsoft.com/office/drawing/2010/main" val="0"/>
              </a:ext>
            </a:extLst>
          </a:blip>
          <a:srcRect t="14038" r="-1" b="42649"/>
          <a:stretch/>
        </p:blipFill>
        <p:spPr>
          <a:xfrm>
            <a:off x="20" y="10"/>
            <a:ext cx="12191980" cy="6857990"/>
          </a:xfrm>
          <a:prstGeom prst="rect">
            <a:avLst/>
          </a:prstGeom>
        </p:spPr>
      </p:pic>
    </p:spTree>
    <p:extLst>
      <p:ext uri="{BB962C8B-B14F-4D97-AF65-F5344CB8AC3E}">
        <p14:creationId xmlns:p14="http://schemas.microsoft.com/office/powerpoint/2010/main" val="191474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321206"/>
            <a:ext cx="12192000" cy="5626250"/>
          </a:xfrm>
          <a:prstGeom prst="rect">
            <a:avLst/>
          </a:prstGeom>
        </p:spPr>
      </p:pic>
      <p:pic>
        <p:nvPicPr>
          <p:cNvPr id="2" name="Obraz 1"/>
          <p:cNvPicPr>
            <a:picLocks noChangeAspect="1"/>
          </p:cNvPicPr>
          <p:nvPr/>
        </p:nvPicPr>
        <p:blipFill>
          <a:blip r:embed="rId3"/>
          <a:stretch>
            <a:fillRect/>
          </a:stretch>
        </p:blipFill>
        <p:spPr>
          <a:xfrm>
            <a:off x="4404213" y="289599"/>
            <a:ext cx="3383573" cy="2267909"/>
          </a:xfrm>
          <a:prstGeom prst="rect">
            <a:avLst/>
          </a:prstGeom>
        </p:spPr>
      </p:pic>
    </p:spTree>
    <p:extLst>
      <p:ext uri="{BB962C8B-B14F-4D97-AF65-F5344CB8AC3E}">
        <p14:creationId xmlns:p14="http://schemas.microsoft.com/office/powerpoint/2010/main" val="36107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8982" y="261216"/>
            <a:ext cx="10515600" cy="1325563"/>
          </a:xfrm>
        </p:spPr>
        <p:txBody>
          <a:bodyPr>
            <a:normAutofit/>
          </a:bodyPr>
          <a:lstStyle/>
          <a:p>
            <a:r>
              <a:rPr lang="pl-PL" sz="3600" b="1" dirty="0">
                <a:solidFill>
                  <a:srgbClr val="002060"/>
                </a:solidFill>
              </a:rPr>
              <a:t>Pamiętajmy o szkodliwości substancji psychoaktywnych…</a:t>
            </a:r>
          </a:p>
        </p:txBody>
      </p:sp>
      <p:sp>
        <p:nvSpPr>
          <p:cNvPr id="3" name="Symbol zastępczy zawartości 2"/>
          <p:cNvSpPr>
            <a:spLocks noGrp="1"/>
          </p:cNvSpPr>
          <p:nvPr>
            <p:ph idx="1"/>
          </p:nvPr>
        </p:nvSpPr>
        <p:spPr>
          <a:xfrm>
            <a:off x="775855" y="3265198"/>
            <a:ext cx="10515600" cy="2938175"/>
          </a:xfrm>
        </p:spPr>
        <p:txBody>
          <a:bodyPr>
            <a:normAutofit/>
          </a:bodyPr>
          <a:lstStyle/>
          <a:p>
            <a:r>
              <a:rPr lang="pl-PL" dirty="0">
                <a:solidFill>
                  <a:srgbClr val="002060"/>
                </a:solidFill>
              </a:rPr>
              <a:t>Dopalacze są uzależniającymi substancjami. </a:t>
            </a:r>
          </a:p>
          <a:p>
            <a:r>
              <a:rPr lang="pl-PL" dirty="0">
                <a:solidFill>
                  <a:srgbClr val="002060"/>
                </a:solidFill>
              </a:rPr>
              <a:t>Już jednorazowe zażycie może być początkiem nałogu.</a:t>
            </a:r>
          </a:p>
          <a:p>
            <a:r>
              <a:rPr lang="pl-PL" dirty="0">
                <a:solidFill>
                  <a:srgbClr val="002060"/>
                </a:solidFill>
              </a:rPr>
              <a:t>Nie ma bezpiecznych dopalaczy! Ich zażywanie grozi utratą zdrowia,                   a często też śmiercią!</a:t>
            </a:r>
          </a:p>
          <a:p>
            <a:r>
              <a:rPr lang="pl-PL" dirty="0">
                <a:solidFill>
                  <a:srgbClr val="002060"/>
                </a:solidFill>
              </a:rPr>
              <a:t>Sprzedaż dopalaczy jest przestępstwem! </a:t>
            </a:r>
          </a:p>
          <a:p>
            <a:r>
              <a:rPr lang="pl-PL" dirty="0">
                <a:solidFill>
                  <a:srgbClr val="002060"/>
                </a:solidFill>
              </a:rPr>
              <a:t>Za ich sprzedaż grozi odpowiedzialność karna oraz wysoka grzywna.</a:t>
            </a:r>
          </a:p>
          <a:p>
            <a:endParaRPr lang="pl-PL" dirty="0"/>
          </a:p>
        </p:txBody>
      </p:sp>
      <p:pic>
        <p:nvPicPr>
          <p:cNvPr id="4" name="Obraz 3"/>
          <p:cNvPicPr>
            <a:picLocks noChangeAspect="1"/>
          </p:cNvPicPr>
          <p:nvPr/>
        </p:nvPicPr>
        <p:blipFill>
          <a:blip r:embed="rId2"/>
          <a:stretch>
            <a:fillRect/>
          </a:stretch>
        </p:blipFill>
        <p:spPr>
          <a:xfrm>
            <a:off x="4612896" y="1340428"/>
            <a:ext cx="2471358" cy="1653499"/>
          </a:xfrm>
          <a:prstGeom prst="rect">
            <a:avLst/>
          </a:prstGeom>
        </p:spPr>
      </p:pic>
    </p:spTree>
    <p:extLst>
      <p:ext uri="{BB962C8B-B14F-4D97-AF65-F5344CB8AC3E}">
        <p14:creationId xmlns:p14="http://schemas.microsoft.com/office/powerpoint/2010/main" val="31569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DC97D700-8723-44CD-8E41-F270A0666C73}"/>
              </a:ext>
            </a:extLst>
          </p:cNvPr>
          <p:cNvSpPr>
            <a:spLocks noGrp="1"/>
          </p:cNvSpPr>
          <p:nvPr>
            <p:ph idx="1"/>
          </p:nvPr>
        </p:nvSpPr>
        <p:spPr>
          <a:xfrm>
            <a:off x="2024481" y="955445"/>
            <a:ext cx="8466718" cy="5359338"/>
          </a:xfrm>
        </p:spPr>
        <p:txBody>
          <a:bodyPr>
            <a:normAutofit lnSpcReduction="10000"/>
          </a:bodyPr>
          <a:lstStyle/>
          <a:p>
            <a:pPr marL="0" indent="0" algn="just">
              <a:buNone/>
            </a:pPr>
            <a:r>
              <a:rPr lang="pl-PL" dirty="0">
                <a:solidFill>
                  <a:srgbClr val="002060"/>
                </a:solidFill>
              </a:rPr>
              <a:t>Zimą powinniśmy dbać o siebie szczególnie, ponieważ </a:t>
            </a:r>
            <a:r>
              <a:rPr lang="pl-PL" dirty="0" smtClean="0">
                <a:solidFill>
                  <a:srgbClr val="002060"/>
                </a:solidFill>
              </a:rPr>
              <a:t>właśnie </a:t>
            </a:r>
            <a:r>
              <a:rPr lang="pl-PL" dirty="0">
                <a:solidFill>
                  <a:srgbClr val="002060"/>
                </a:solidFill>
              </a:rPr>
              <a:t>wtedy najczęściej zapadamy na tzn. sezonowe dolegliwości.</a:t>
            </a:r>
          </a:p>
          <a:p>
            <a:pPr marL="0" indent="0" algn="just">
              <a:buNone/>
            </a:pPr>
            <a:r>
              <a:rPr lang="pl-PL" dirty="0">
                <a:solidFill>
                  <a:srgbClr val="002060"/>
                </a:solidFill>
              </a:rPr>
              <a:t>Poczynając od przeziębień, a na zimowej depresji kończąc. </a:t>
            </a:r>
          </a:p>
          <a:p>
            <a:pPr marL="0" indent="0" algn="just">
              <a:buNone/>
            </a:pPr>
            <a:endParaRPr lang="pl-PL" dirty="0">
              <a:solidFill>
                <a:srgbClr val="002060"/>
              </a:solidFill>
            </a:endParaRPr>
          </a:p>
          <a:p>
            <a:pPr marL="0" indent="0" algn="just">
              <a:buNone/>
            </a:pPr>
            <a:endParaRPr lang="pl-PL" dirty="0">
              <a:solidFill>
                <a:srgbClr val="002060"/>
              </a:solidFill>
            </a:endParaRPr>
          </a:p>
          <a:p>
            <a:pPr marL="0" indent="0" algn="just">
              <a:buNone/>
            </a:pPr>
            <a:endParaRPr lang="pl-PL" dirty="0">
              <a:solidFill>
                <a:srgbClr val="002060"/>
              </a:solidFill>
            </a:endParaRPr>
          </a:p>
          <a:p>
            <a:pPr marL="0" indent="0" algn="just">
              <a:buNone/>
            </a:pPr>
            <a:endParaRPr lang="pl-PL" dirty="0">
              <a:solidFill>
                <a:srgbClr val="002060"/>
              </a:solidFill>
            </a:endParaRPr>
          </a:p>
          <a:p>
            <a:pPr marL="0" indent="0" algn="just">
              <a:buNone/>
            </a:pPr>
            <a:endParaRPr lang="pl-PL" dirty="0">
              <a:solidFill>
                <a:srgbClr val="002060"/>
              </a:solidFill>
            </a:endParaRPr>
          </a:p>
          <a:p>
            <a:pPr marL="0" indent="0" algn="just">
              <a:buNone/>
            </a:pPr>
            <a:r>
              <a:rPr lang="pl-PL" b="1" dirty="0">
                <a:solidFill>
                  <a:srgbClr val="002060"/>
                </a:solidFill>
              </a:rPr>
              <a:t>Jak dbać o zdrowie zimą, aby wszelkie choroby omijały </a:t>
            </a:r>
          </a:p>
          <a:p>
            <a:pPr marL="0" indent="0" algn="just">
              <a:buNone/>
            </a:pPr>
            <a:r>
              <a:rPr lang="pl-PL" b="1" dirty="0">
                <a:solidFill>
                  <a:srgbClr val="002060"/>
                </a:solidFill>
              </a:rPr>
              <a:t>nas szerokim łukiem?</a:t>
            </a:r>
          </a:p>
        </p:txBody>
      </p:sp>
      <p:pic>
        <p:nvPicPr>
          <p:cNvPr id="2" name="Obraz 1"/>
          <p:cNvPicPr>
            <a:picLocks noChangeAspect="1"/>
          </p:cNvPicPr>
          <p:nvPr/>
        </p:nvPicPr>
        <p:blipFill>
          <a:blip r:embed="rId2"/>
          <a:stretch>
            <a:fillRect/>
          </a:stretch>
        </p:blipFill>
        <p:spPr>
          <a:xfrm>
            <a:off x="4316820" y="2960981"/>
            <a:ext cx="3078898" cy="2060978"/>
          </a:xfrm>
          <a:prstGeom prst="rect">
            <a:avLst/>
          </a:prstGeom>
        </p:spPr>
      </p:pic>
    </p:spTree>
    <p:extLst>
      <p:ext uri="{BB962C8B-B14F-4D97-AF65-F5344CB8AC3E}">
        <p14:creationId xmlns:p14="http://schemas.microsoft.com/office/powerpoint/2010/main" val="36113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2F446891-E1E3-408C-9CA1-383F9EB76454}"/>
              </a:ext>
            </a:extLst>
          </p:cNvPr>
          <p:cNvSpPr>
            <a:spLocks noGrp="1"/>
          </p:cNvSpPr>
          <p:nvPr>
            <p:ph idx="1"/>
          </p:nvPr>
        </p:nvSpPr>
        <p:spPr>
          <a:xfrm>
            <a:off x="838200" y="2099945"/>
            <a:ext cx="10515600" cy="4351338"/>
          </a:xfrm>
        </p:spPr>
        <p:txBody>
          <a:bodyPr/>
          <a:lstStyle/>
          <a:p>
            <a:pPr marL="0" indent="0" algn="just">
              <a:buNone/>
            </a:pPr>
            <a:r>
              <a:rPr lang="pl-PL" b="1" dirty="0">
                <a:solidFill>
                  <a:srgbClr val="002060"/>
                </a:solidFill>
              </a:rPr>
              <a:t>Ubieraj się ciepło. </a:t>
            </a:r>
            <a:r>
              <a:rPr lang="pl-PL" dirty="0">
                <a:solidFill>
                  <a:srgbClr val="002060"/>
                </a:solidFill>
              </a:rPr>
              <a:t>Niby banalne, lecz wcale nie tak oczywiste. </a:t>
            </a:r>
          </a:p>
          <a:p>
            <a:pPr marL="0" indent="0" algn="just">
              <a:buNone/>
            </a:pPr>
            <a:r>
              <a:rPr lang="pl-PL" dirty="0">
                <a:solidFill>
                  <a:srgbClr val="002060"/>
                </a:solidFill>
              </a:rPr>
              <a:t>Planując zimową garderobę, przede wszystkim zadbajmy                              o odpowiednie buty. Ważne, by były ocieplone, nie przemakały (dodatkowo warto je zaimpregnować), a także były wygodne. Zimą najczęściej marzną nam właśnie dłonie i stopy, dlatego dobre buty oraz ciepłe rękawiczki to absolutny obowiązek. Warto zainwestować również w zimową kurtkę i czapkę (to właśnie przez głowę tracimy najwięcej ciepła!). Zimą najlepiej ubierać się warstwowo, ponieważ oprócz ciepłych ubrań, przed zimnem chroni nas także warstwa powietrza, która gromadzi się pomiędzy poszczególnymi elementami odzieży.</a:t>
            </a:r>
          </a:p>
        </p:txBody>
      </p:sp>
      <p:pic>
        <p:nvPicPr>
          <p:cNvPr id="2" name="Obraz 1"/>
          <p:cNvPicPr>
            <a:picLocks noChangeAspect="1"/>
          </p:cNvPicPr>
          <p:nvPr/>
        </p:nvPicPr>
        <p:blipFill>
          <a:blip r:embed="rId2"/>
          <a:stretch>
            <a:fillRect/>
          </a:stretch>
        </p:blipFill>
        <p:spPr>
          <a:xfrm>
            <a:off x="4413440" y="127590"/>
            <a:ext cx="2683229" cy="1798489"/>
          </a:xfrm>
          <a:prstGeom prst="rect">
            <a:avLst/>
          </a:prstGeom>
        </p:spPr>
      </p:pic>
    </p:spTree>
    <p:extLst>
      <p:ext uri="{BB962C8B-B14F-4D97-AF65-F5344CB8AC3E}">
        <p14:creationId xmlns:p14="http://schemas.microsoft.com/office/powerpoint/2010/main" val="346123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2B12B486-5A49-44F0-B613-6BE418508856}"/>
              </a:ext>
            </a:extLst>
          </p:cNvPr>
          <p:cNvSpPr>
            <a:spLocks noGrp="1"/>
          </p:cNvSpPr>
          <p:nvPr>
            <p:ph idx="1"/>
          </p:nvPr>
        </p:nvSpPr>
        <p:spPr>
          <a:xfrm>
            <a:off x="956626" y="1140855"/>
            <a:ext cx="10515600" cy="4351338"/>
          </a:xfrm>
        </p:spPr>
        <p:txBody>
          <a:bodyPr/>
          <a:lstStyle/>
          <a:p>
            <a:pPr marL="0" indent="0" algn="just">
              <a:buNone/>
            </a:pPr>
            <a:r>
              <a:rPr lang="pl-PL" b="1" dirty="0">
                <a:solidFill>
                  <a:srgbClr val="002060"/>
                </a:solidFill>
              </a:rPr>
              <a:t>Rozgrzej się! </a:t>
            </a:r>
            <a:r>
              <a:rPr lang="pl-PL" dirty="0">
                <a:solidFill>
                  <a:srgbClr val="002060"/>
                </a:solidFill>
              </a:rPr>
              <a:t>Zwierzęta domowe lubią wygrzewać się przed kominkiem lub przy kaloryferze. Bierzmy z nich przykład i korzystajmy                                        z dobroczynnego działania ciepła, nie tylko wówczas, gdy już zdarzyło nam się przemarznąć. Gorąca herbata i ciepły koc w domowym zaciszu </a:t>
            </a:r>
            <a:r>
              <a:rPr lang="pl-PL" dirty="0" smtClean="0">
                <a:solidFill>
                  <a:srgbClr val="002060"/>
                </a:solidFill>
              </a:rPr>
              <a:t>to </a:t>
            </a:r>
            <a:r>
              <a:rPr lang="pl-PL" dirty="0">
                <a:solidFill>
                  <a:srgbClr val="002060"/>
                </a:solidFill>
              </a:rPr>
              <a:t>tylko </a:t>
            </a:r>
            <a:r>
              <a:rPr lang="pl-PL" dirty="0" smtClean="0">
                <a:solidFill>
                  <a:srgbClr val="002060"/>
                </a:solidFill>
              </a:rPr>
              <a:t>jedna z </a:t>
            </a:r>
            <a:r>
              <a:rPr lang="pl-PL" dirty="0">
                <a:solidFill>
                  <a:srgbClr val="002060"/>
                </a:solidFill>
              </a:rPr>
              <a:t>metod na rozgrzanie się zimą.</a:t>
            </a:r>
          </a:p>
        </p:txBody>
      </p:sp>
      <p:pic>
        <p:nvPicPr>
          <p:cNvPr id="2" name="Obraz 1"/>
          <p:cNvPicPr>
            <a:picLocks noChangeAspect="1"/>
          </p:cNvPicPr>
          <p:nvPr/>
        </p:nvPicPr>
        <p:blipFill>
          <a:blip r:embed="rId2"/>
          <a:stretch>
            <a:fillRect/>
          </a:stretch>
        </p:blipFill>
        <p:spPr>
          <a:xfrm>
            <a:off x="2094615" y="3715893"/>
            <a:ext cx="3388710" cy="2268362"/>
          </a:xfrm>
          <a:prstGeom prst="rect">
            <a:avLst/>
          </a:prstGeom>
        </p:spPr>
      </p:pic>
      <p:pic>
        <p:nvPicPr>
          <p:cNvPr id="5" name="Obraz 4"/>
          <p:cNvPicPr>
            <a:picLocks noChangeAspect="1"/>
          </p:cNvPicPr>
          <p:nvPr/>
        </p:nvPicPr>
        <p:blipFill>
          <a:blip r:embed="rId3"/>
          <a:stretch>
            <a:fillRect/>
          </a:stretch>
        </p:blipFill>
        <p:spPr>
          <a:xfrm>
            <a:off x="5168156" y="3790207"/>
            <a:ext cx="2906315" cy="1948017"/>
          </a:xfrm>
          <a:prstGeom prst="rect">
            <a:avLst/>
          </a:prstGeom>
        </p:spPr>
      </p:pic>
      <p:pic>
        <p:nvPicPr>
          <p:cNvPr id="6" name="Obraz 5"/>
          <p:cNvPicPr>
            <a:picLocks noChangeAspect="1"/>
          </p:cNvPicPr>
          <p:nvPr/>
        </p:nvPicPr>
        <p:blipFill>
          <a:blip r:embed="rId3"/>
          <a:stretch>
            <a:fillRect/>
          </a:stretch>
        </p:blipFill>
        <p:spPr>
          <a:xfrm>
            <a:off x="8074471" y="4108968"/>
            <a:ext cx="1955170" cy="1310493"/>
          </a:xfrm>
          <a:prstGeom prst="rect">
            <a:avLst/>
          </a:prstGeom>
        </p:spPr>
      </p:pic>
    </p:spTree>
    <p:extLst>
      <p:ext uri="{BB962C8B-B14F-4D97-AF65-F5344CB8AC3E}">
        <p14:creationId xmlns:p14="http://schemas.microsoft.com/office/powerpoint/2010/main" val="18970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2191E481-4DAD-44FC-9C9D-61519DC964E1}"/>
              </a:ext>
            </a:extLst>
          </p:cNvPr>
          <p:cNvSpPr>
            <a:spLocks noGrp="1"/>
          </p:cNvSpPr>
          <p:nvPr>
            <p:ph idx="1"/>
          </p:nvPr>
        </p:nvSpPr>
        <p:spPr>
          <a:xfrm>
            <a:off x="967165" y="2922905"/>
            <a:ext cx="10515600" cy="2915187"/>
          </a:xfrm>
        </p:spPr>
        <p:txBody>
          <a:bodyPr/>
          <a:lstStyle/>
          <a:p>
            <a:pPr marL="0" indent="0" algn="just">
              <a:buNone/>
            </a:pPr>
            <a:r>
              <a:rPr lang="pl-PL" b="1" dirty="0">
                <a:solidFill>
                  <a:srgbClr val="002060"/>
                </a:solidFill>
              </a:rPr>
              <a:t>Naturalnie wzmacniaj odporność. </a:t>
            </a:r>
            <a:r>
              <a:rPr lang="pl-PL" dirty="0">
                <a:solidFill>
                  <a:srgbClr val="002060"/>
                </a:solidFill>
              </a:rPr>
              <a:t>To właśnie jesienią i zimą zwykle przypominamy sobie, że odporność organizmu wymaga wspomagania. Aby cieszyć się dobrym zdrowiem zimą, zadbaj o urozmaiconą dietę, bogatą w witaminy i minerały, odpowiednią ilość godzin snu na dobę, czas na relaks oraz aktywność fizyczną. Można również wprowadzić </a:t>
            </a:r>
            <a:r>
              <a:rPr lang="pl-PL" dirty="0" smtClean="0">
                <a:solidFill>
                  <a:srgbClr val="002060"/>
                </a:solidFill>
              </a:rPr>
              <a:t/>
            </a:r>
            <a:br>
              <a:rPr lang="pl-PL" dirty="0" smtClean="0">
                <a:solidFill>
                  <a:srgbClr val="002060"/>
                </a:solidFill>
              </a:rPr>
            </a:br>
            <a:r>
              <a:rPr lang="pl-PL" dirty="0" smtClean="0">
                <a:solidFill>
                  <a:srgbClr val="002060"/>
                </a:solidFill>
              </a:rPr>
              <a:t>do </a:t>
            </a:r>
            <a:r>
              <a:rPr lang="pl-PL" dirty="0">
                <a:solidFill>
                  <a:srgbClr val="002060"/>
                </a:solidFill>
              </a:rPr>
              <a:t>swojej diety tzw. naturalne antybiotyki, jak dobrze znany </a:t>
            </a:r>
            <a:r>
              <a:rPr lang="pl-PL" dirty="0" smtClean="0">
                <a:solidFill>
                  <a:srgbClr val="002060"/>
                </a:solidFill>
              </a:rPr>
              <a:t/>
            </a:r>
            <a:br>
              <a:rPr lang="pl-PL" dirty="0" smtClean="0">
                <a:solidFill>
                  <a:srgbClr val="002060"/>
                </a:solidFill>
              </a:rPr>
            </a:br>
            <a:r>
              <a:rPr lang="pl-PL" dirty="0" smtClean="0">
                <a:solidFill>
                  <a:srgbClr val="002060"/>
                </a:solidFill>
              </a:rPr>
              <a:t>i </a:t>
            </a:r>
            <a:r>
              <a:rPr lang="pl-PL" dirty="0">
                <a:solidFill>
                  <a:srgbClr val="002060"/>
                </a:solidFill>
              </a:rPr>
              <a:t>sprawdzony czosnek czy miód.</a:t>
            </a:r>
          </a:p>
        </p:txBody>
      </p:sp>
      <p:pic>
        <p:nvPicPr>
          <p:cNvPr id="2" name="Obraz 1"/>
          <p:cNvPicPr>
            <a:picLocks noChangeAspect="1"/>
          </p:cNvPicPr>
          <p:nvPr/>
        </p:nvPicPr>
        <p:blipFill>
          <a:blip r:embed="rId2"/>
          <a:stretch>
            <a:fillRect/>
          </a:stretch>
        </p:blipFill>
        <p:spPr>
          <a:xfrm>
            <a:off x="5786204" y="383115"/>
            <a:ext cx="3383573" cy="2267909"/>
          </a:xfrm>
          <a:prstGeom prst="rect">
            <a:avLst/>
          </a:prstGeom>
        </p:spPr>
      </p:pic>
      <p:pic>
        <p:nvPicPr>
          <p:cNvPr id="5" name="Obraz 4"/>
          <p:cNvPicPr>
            <a:picLocks noChangeAspect="1"/>
          </p:cNvPicPr>
          <p:nvPr/>
        </p:nvPicPr>
        <p:blipFill>
          <a:blip r:embed="rId2"/>
          <a:stretch>
            <a:fillRect/>
          </a:stretch>
        </p:blipFill>
        <p:spPr>
          <a:xfrm>
            <a:off x="2649682" y="222656"/>
            <a:ext cx="3862365" cy="2588829"/>
          </a:xfrm>
          <a:prstGeom prst="rect">
            <a:avLst/>
          </a:prstGeom>
        </p:spPr>
      </p:pic>
    </p:spTree>
    <p:extLst>
      <p:ext uri="{BB962C8B-B14F-4D97-AF65-F5344CB8AC3E}">
        <p14:creationId xmlns:p14="http://schemas.microsoft.com/office/powerpoint/2010/main" val="242019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40121926-A8FE-460D-9A05-17CBB9622274}"/>
              </a:ext>
            </a:extLst>
          </p:cNvPr>
          <p:cNvSpPr>
            <a:spLocks noGrp="1"/>
          </p:cNvSpPr>
          <p:nvPr>
            <p:ph idx="1"/>
          </p:nvPr>
        </p:nvSpPr>
        <p:spPr>
          <a:xfrm>
            <a:off x="838200" y="2064776"/>
            <a:ext cx="10515600" cy="4351338"/>
          </a:xfrm>
        </p:spPr>
        <p:txBody>
          <a:bodyPr/>
          <a:lstStyle/>
          <a:p>
            <a:pPr marL="0" indent="0" algn="just">
              <a:buNone/>
            </a:pPr>
            <a:r>
              <a:rPr lang="pl-PL" b="1" dirty="0">
                <a:solidFill>
                  <a:srgbClr val="002060"/>
                </a:solidFill>
              </a:rPr>
              <a:t>Uzupełnij witaminy: to prosty sposób wspomagania odporności</a:t>
            </a:r>
            <a:endParaRPr lang="pl-PL" b="1" dirty="0">
              <a:solidFill>
                <a:srgbClr val="002060"/>
              </a:solidFill>
              <a:effectLst/>
            </a:endParaRPr>
          </a:p>
          <a:p>
            <a:pPr algn="just"/>
            <a:r>
              <a:rPr lang="pl-PL" dirty="0">
                <a:solidFill>
                  <a:srgbClr val="002060"/>
                </a:solidFill>
                <a:effectLst/>
              </a:rPr>
              <a:t>Niedobór witaminy D w zimie jest powszechnie znany. Zapewnia ją nam światło słoneczne, więc gdy go w zimie brakuje, </a:t>
            </a:r>
            <a:r>
              <a:rPr lang="pl-PL" b="1" dirty="0">
                <a:solidFill>
                  <a:srgbClr val="002060"/>
                </a:solidFill>
              </a:rPr>
              <a:t>musimy nadrabiać przez suplementy diety</a:t>
            </a:r>
            <a:r>
              <a:rPr lang="pl-PL" dirty="0">
                <a:solidFill>
                  <a:srgbClr val="002060"/>
                </a:solidFill>
                <a:effectLst/>
              </a:rPr>
              <a:t>. Ale to nie jedyna witamina, której potrzebujemy.</a:t>
            </a:r>
          </a:p>
          <a:p>
            <a:pPr algn="just"/>
            <a:r>
              <a:rPr lang="pl-PL" b="1" dirty="0">
                <a:solidFill>
                  <a:srgbClr val="002060"/>
                </a:solidFill>
              </a:rPr>
              <a:t>Wybierając odpowiednie preparaty, przyjrzyj się, czy dostarczą ci też innych witamin</a:t>
            </a:r>
            <a:r>
              <a:rPr lang="pl-PL" dirty="0">
                <a:solidFill>
                  <a:srgbClr val="002060"/>
                </a:solidFill>
                <a:effectLst/>
              </a:rPr>
              <a:t>: A, B</a:t>
            </a:r>
            <a:r>
              <a:rPr lang="pl-PL" sz="1800" dirty="0">
                <a:solidFill>
                  <a:srgbClr val="002060"/>
                </a:solidFill>
                <a:effectLst/>
              </a:rPr>
              <a:t>6</a:t>
            </a:r>
            <a:r>
              <a:rPr lang="pl-PL" dirty="0">
                <a:solidFill>
                  <a:srgbClr val="002060"/>
                </a:solidFill>
                <a:effectLst/>
              </a:rPr>
              <a:t>, B</a:t>
            </a:r>
            <a:r>
              <a:rPr lang="pl-PL" sz="1800" dirty="0">
                <a:solidFill>
                  <a:srgbClr val="002060"/>
                </a:solidFill>
                <a:effectLst/>
              </a:rPr>
              <a:t>12</a:t>
            </a:r>
            <a:r>
              <a:rPr lang="pl-PL" dirty="0">
                <a:solidFill>
                  <a:srgbClr val="002060"/>
                </a:solidFill>
                <a:effectLst/>
              </a:rPr>
              <a:t>, C, a także odpowiednich </a:t>
            </a:r>
            <a:r>
              <a:rPr lang="pl-PL" dirty="0" smtClean="0">
                <a:solidFill>
                  <a:srgbClr val="002060"/>
                </a:solidFill>
                <a:effectLst/>
              </a:rPr>
              <a:t>minerałów, np. </a:t>
            </a:r>
            <a:r>
              <a:rPr lang="pl-PL" dirty="0" smtClean="0">
                <a:solidFill>
                  <a:srgbClr val="002060"/>
                </a:solidFill>
              </a:rPr>
              <a:t>c</a:t>
            </a:r>
            <a:r>
              <a:rPr lang="pl-PL" dirty="0" smtClean="0">
                <a:solidFill>
                  <a:srgbClr val="002060"/>
                </a:solidFill>
                <a:effectLst/>
              </a:rPr>
              <a:t>ynku (</a:t>
            </a:r>
            <a:r>
              <a:rPr lang="pl-PL" dirty="0" smtClean="0">
                <a:solidFill>
                  <a:srgbClr val="002060"/>
                </a:solidFill>
              </a:rPr>
              <a:t>wzmacnia</a:t>
            </a:r>
            <a:r>
              <a:rPr lang="pl-PL" dirty="0" smtClean="0">
                <a:solidFill>
                  <a:srgbClr val="002060"/>
                </a:solidFill>
                <a:effectLst/>
              </a:rPr>
              <a:t> </a:t>
            </a:r>
            <a:r>
              <a:rPr lang="pl-PL" dirty="0">
                <a:solidFill>
                  <a:srgbClr val="002060"/>
                </a:solidFill>
                <a:effectLst/>
              </a:rPr>
              <a:t>odporność). Spożywaj je wraz z posiłkami zawierającymi tłuszcz, dzięki temu witaminy są lepiej przyswajalne.</a:t>
            </a:r>
          </a:p>
          <a:p>
            <a:endParaRPr lang="pl-PL" dirty="0"/>
          </a:p>
        </p:txBody>
      </p:sp>
      <p:pic>
        <p:nvPicPr>
          <p:cNvPr id="2" name="Obraz 1"/>
          <p:cNvPicPr>
            <a:picLocks noChangeAspect="1"/>
          </p:cNvPicPr>
          <p:nvPr/>
        </p:nvPicPr>
        <p:blipFill>
          <a:blip r:embed="rId3"/>
          <a:stretch>
            <a:fillRect/>
          </a:stretch>
        </p:blipFill>
        <p:spPr>
          <a:xfrm>
            <a:off x="1629840" y="162380"/>
            <a:ext cx="2838251" cy="1902396"/>
          </a:xfrm>
          <a:prstGeom prst="rect">
            <a:avLst/>
          </a:prstGeom>
        </p:spPr>
      </p:pic>
      <p:pic>
        <p:nvPicPr>
          <p:cNvPr id="5" name="Obraz 4"/>
          <p:cNvPicPr>
            <a:picLocks noChangeAspect="1"/>
          </p:cNvPicPr>
          <p:nvPr/>
        </p:nvPicPr>
        <p:blipFill>
          <a:blip r:embed="rId4"/>
          <a:stretch>
            <a:fillRect/>
          </a:stretch>
        </p:blipFill>
        <p:spPr>
          <a:xfrm>
            <a:off x="7533009" y="162380"/>
            <a:ext cx="2840982" cy="1902117"/>
          </a:xfrm>
          <a:prstGeom prst="rect">
            <a:avLst/>
          </a:prstGeom>
        </p:spPr>
      </p:pic>
      <p:pic>
        <p:nvPicPr>
          <p:cNvPr id="6" name="Obraz 5"/>
          <p:cNvPicPr>
            <a:picLocks noChangeAspect="1"/>
          </p:cNvPicPr>
          <p:nvPr/>
        </p:nvPicPr>
        <p:blipFill>
          <a:blip r:embed="rId4"/>
          <a:stretch>
            <a:fillRect/>
          </a:stretch>
        </p:blipFill>
        <p:spPr>
          <a:xfrm>
            <a:off x="4964522" y="456007"/>
            <a:ext cx="1964282" cy="1315142"/>
          </a:xfrm>
          <a:prstGeom prst="rect">
            <a:avLst/>
          </a:prstGeom>
        </p:spPr>
      </p:pic>
    </p:spTree>
    <p:extLst>
      <p:ext uri="{BB962C8B-B14F-4D97-AF65-F5344CB8AC3E}">
        <p14:creationId xmlns:p14="http://schemas.microsoft.com/office/powerpoint/2010/main" val="5932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ncez.pzh.gov.pl/wp-content/uploads/2021/05/Talerz-plakat-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776" y="187114"/>
            <a:ext cx="9303593" cy="653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3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1411359" y="318608"/>
            <a:ext cx="2682659" cy="1798107"/>
          </a:xfrm>
          <a:prstGeom prst="rect">
            <a:avLst/>
          </a:prstGeom>
        </p:spPr>
      </p:pic>
      <p:sp>
        <p:nvSpPr>
          <p:cNvPr id="2" name="Tytuł 1"/>
          <p:cNvSpPr>
            <a:spLocks noGrp="1"/>
          </p:cNvSpPr>
          <p:nvPr>
            <p:ph type="title"/>
          </p:nvPr>
        </p:nvSpPr>
        <p:spPr>
          <a:xfrm>
            <a:off x="3667991" y="920966"/>
            <a:ext cx="6906491" cy="1325563"/>
          </a:xfrm>
        </p:spPr>
        <p:txBody>
          <a:bodyPr>
            <a:noAutofit/>
          </a:bodyPr>
          <a:lstStyle/>
          <a:p>
            <a:r>
              <a:rPr lang="pl-PL" sz="6000" b="1" dirty="0">
                <a:solidFill>
                  <a:srgbClr val="002060"/>
                </a:solidFill>
              </a:rPr>
              <a:t>Naturalne </a:t>
            </a:r>
            <a:r>
              <a:rPr lang="pl-PL" sz="6000" b="1" dirty="0" err="1">
                <a:solidFill>
                  <a:srgbClr val="002060"/>
                </a:solidFill>
              </a:rPr>
              <a:t>probiotyki</a:t>
            </a:r>
            <a:r>
              <a:rPr lang="pl-PL" sz="6000" b="1" dirty="0">
                <a:solidFill>
                  <a:srgbClr val="C00000"/>
                </a:solidFill>
              </a:rPr>
              <a:t/>
            </a:r>
            <a:br>
              <a:rPr lang="pl-PL" sz="6000" b="1" dirty="0">
                <a:solidFill>
                  <a:srgbClr val="C00000"/>
                </a:solidFill>
              </a:rPr>
            </a:br>
            <a:endParaRPr lang="pl-PL" sz="6000" b="1" dirty="0">
              <a:solidFill>
                <a:srgbClr val="C00000"/>
              </a:solidFill>
            </a:endParaRPr>
          </a:p>
        </p:txBody>
      </p:sp>
      <p:sp>
        <p:nvSpPr>
          <p:cNvPr id="3" name="Symbol zastępczy zawartości 2"/>
          <p:cNvSpPr>
            <a:spLocks noGrp="1"/>
          </p:cNvSpPr>
          <p:nvPr>
            <p:ph idx="1"/>
          </p:nvPr>
        </p:nvSpPr>
        <p:spPr>
          <a:xfrm>
            <a:off x="891331" y="2410850"/>
            <a:ext cx="10515600" cy="3515498"/>
          </a:xfrm>
        </p:spPr>
        <p:txBody>
          <a:bodyPr/>
          <a:lstStyle/>
          <a:p>
            <a:pPr algn="just"/>
            <a:r>
              <a:rPr lang="pl-PL" dirty="0">
                <a:solidFill>
                  <a:srgbClr val="002060"/>
                </a:solidFill>
              </a:rPr>
              <a:t>Przykładami żywności </a:t>
            </a:r>
            <a:r>
              <a:rPr lang="pl-PL" dirty="0" err="1">
                <a:solidFill>
                  <a:srgbClr val="002060"/>
                </a:solidFill>
              </a:rPr>
              <a:t>probiotycznej</a:t>
            </a:r>
            <a:r>
              <a:rPr lang="pl-PL" dirty="0">
                <a:solidFill>
                  <a:srgbClr val="002060"/>
                </a:solidFill>
              </a:rPr>
              <a:t> są </a:t>
            </a:r>
            <a:r>
              <a:rPr lang="pl-PL" b="1" dirty="0">
                <a:solidFill>
                  <a:srgbClr val="002060"/>
                </a:solidFill>
              </a:rPr>
              <a:t>fermentowane produkty mleczne</a:t>
            </a:r>
            <a:r>
              <a:rPr lang="pl-PL" dirty="0">
                <a:solidFill>
                  <a:srgbClr val="002060"/>
                </a:solidFill>
              </a:rPr>
              <a:t>: jogurty, kefiry, mleko acidofilne, maślanka. </a:t>
            </a:r>
            <a:r>
              <a:rPr lang="pl-PL" dirty="0" smtClean="0">
                <a:solidFill>
                  <a:srgbClr val="002060"/>
                </a:solidFill>
              </a:rPr>
              <a:t/>
            </a:r>
            <a:br>
              <a:rPr lang="pl-PL" dirty="0" smtClean="0">
                <a:solidFill>
                  <a:srgbClr val="002060"/>
                </a:solidFill>
              </a:rPr>
            </a:br>
            <a:r>
              <a:rPr lang="pl-PL" dirty="0" smtClean="0">
                <a:solidFill>
                  <a:srgbClr val="002060"/>
                </a:solidFill>
              </a:rPr>
              <a:t>Często </a:t>
            </a:r>
            <a:r>
              <a:rPr lang="pl-PL" dirty="0">
                <a:solidFill>
                  <a:srgbClr val="002060"/>
                </a:solidFill>
              </a:rPr>
              <a:t>w ich nazwie występuje przedrostek </a:t>
            </a:r>
            <a:r>
              <a:rPr lang="pl-PL" b="1" dirty="0" err="1">
                <a:solidFill>
                  <a:srgbClr val="002060"/>
                </a:solidFill>
              </a:rPr>
              <a:t>Bio</a:t>
            </a:r>
            <a:r>
              <a:rPr lang="pl-PL" b="1" dirty="0">
                <a:solidFill>
                  <a:srgbClr val="002060"/>
                </a:solidFill>
              </a:rPr>
              <a:t>-</a:t>
            </a:r>
            <a:r>
              <a:rPr lang="pl-PL" dirty="0">
                <a:solidFill>
                  <a:srgbClr val="002060"/>
                </a:solidFill>
              </a:rPr>
              <a:t>.</a:t>
            </a:r>
          </a:p>
          <a:p>
            <a:pPr algn="just"/>
            <a:r>
              <a:rPr lang="pl-PL" dirty="0">
                <a:solidFill>
                  <a:srgbClr val="002060"/>
                </a:solidFill>
              </a:rPr>
              <a:t>Oprócz obecności bakterii mlekowych mają one wiele innych zalet                     w żywieniu człowieka – dostarczają pełnowartościowego białka, zawierają bardzo dużo wapnia, witamin z grupy B, A, D. </a:t>
            </a:r>
            <a:r>
              <a:rPr lang="pl-PL" dirty="0" smtClean="0">
                <a:solidFill>
                  <a:srgbClr val="002060"/>
                </a:solidFill>
              </a:rPr>
              <a:t/>
            </a:r>
            <a:br>
              <a:rPr lang="pl-PL" dirty="0" smtClean="0">
                <a:solidFill>
                  <a:srgbClr val="002060"/>
                </a:solidFill>
              </a:rPr>
            </a:br>
            <a:r>
              <a:rPr lang="pl-PL" b="1" dirty="0" smtClean="0">
                <a:solidFill>
                  <a:srgbClr val="002060"/>
                </a:solidFill>
              </a:rPr>
              <a:t>Bakterie </a:t>
            </a:r>
            <a:r>
              <a:rPr lang="pl-PL" b="1" dirty="0">
                <a:solidFill>
                  <a:srgbClr val="002060"/>
                </a:solidFill>
              </a:rPr>
              <a:t>mlekowe </a:t>
            </a:r>
            <a:r>
              <a:rPr lang="pl-PL" dirty="0">
                <a:solidFill>
                  <a:srgbClr val="002060"/>
                </a:solidFill>
              </a:rPr>
              <a:t>znajdują się również w szeroko dostępnych, tanich kiszonkach (kapusta, ogórki).</a:t>
            </a:r>
          </a:p>
          <a:p>
            <a:endParaRPr lang="pl-PL" dirty="0">
              <a:solidFill>
                <a:srgbClr val="002060"/>
              </a:solidFill>
            </a:endParaRPr>
          </a:p>
        </p:txBody>
      </p:sp>
    </p:spTree>
    <p:extLst>
      <p:ext uri="{BB962C8B-B14F-4D97-AF65-F5344CB8AC3E}">
        <p14:creationId xmlns:p14="http://schemas.microsoft.com/office/powerpoint/2010/main" val="338785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2977662" y="1249357"/>
            <a:ext cx="2840982" cy="1902117"/>
          </a:xfrm>
          <a:prstGeom prst="rect">
            <a:avLst/>
          </a:prstGeom>
        </p:spPr>
      </p:pic>
      <p:pic>
        <p:nvPicPr>
          <p:cNvPr id="6" name="Obraz 5"/>
          <p:cNvPicPr>
            <a:picLocks noChangeAspect="1"/>
          </p:cNvPicPr>
          <p:nvPr/>
        </p:nvPicPr>
        <p:blipFill>
          <a:blip r:embed="rId2"/>
          <a:stretch>
            <a:fillRect/>
          </a:stretch>
        </p:blipFill>
        <p:spPr>
          <a:xfrm>
            <a:off x="5353050" y="437062"/>
            <a:ext cx="2840982" cy="1902117"/>
          </a:xfrm>
          <a:prstGeom prst="rect">
            <a:avLst/>
          </a:prstGeom>
        </p:spPr>
      </p:pic>
      <p:sp>
        <p:nvSpPr>
          <p:cNvPr id="3" name="Symbol zastępczy zawartości 2">
            <a:extLst>
              <a:ext uri="{FF2B5EF4-FFF2-40B4-BE49-F238E27FC236}">
                <a16:creationId xmlns="" xmlns:a16="http://schemas.microsoft.com/office/drawing/2014/main" id="{AE6885EE-974F-4854-959F-97F7A5BD51CF}"/>
              </a:ext>
            </a:extLst>
          </p:cNvPr>
          <p:cNvSpPr>
            <a:spLocks noGrp="1"/>
          </p:cNvSpPr>
          <p:nvPr>
            <p:ph idx="1"/>
          </p:nvPr>
        </p:nvSpPr>
        <p:spPr>
          <a:xfrm>
            <a:off x="838200" y="3428999"/>
            <a:ext cx="10515600" cy="2747963"/>
          </a:xfrm>
        </p:spPr>
        <p:txBody>
          <a:bodyPr>
            <a:normAutofit fontScale="92500" lnSpcReduction="10000"/>
          </a:bodyPr>
          <a:lstStyle/>
          <a:p>
            <a:pPr marL="0" indent="0" algn="just">
              <a:buNone/>
            </a:pPr>
            <a:r>
              <a:rPr lang="pl-PL" b="1" dirty="0">
                <a:solidFill>
                  <a:srgbClr val="002060"/>
                </a:solidFill>
              </a:rPr>
              <a:t>Doleczaj infekcje! </a:t>
            </a:r>
            <a:r>
              <a:rPr lang="pl-PL" dirty="0">
                <a:solidFill>
                  <a:srgbClr val="002060"/>
                </a:solidFill>
              </a:rPr>
              <a:t>Jeśli już zdarzy ci się zachorować, pamiętaj, aby wyleczyć infekcję do końca. Wychodzenie na mróz z gorączką, bolącym gardłem czy katarem może zaszkodzić nie tylko </a:t>
            </a:r>
            <a:r>
              <a:rPr lang="pl-PL" dirty="0" smtClean="0">
                <a:solidFill>
                  <a:srgbClr val="002060"/>
                </a:solidFill>
              </a:rPr>
              <a:t>Tobie (niedoleczone </a:t>
            </a:r>
            <a:r>
              <a:rPr lang="pl-PL" dirty="0">
                <a:solidFill>
                  <a:srgbClr val="002060"/>
                </a:solidFill>
              </a:rPr>
              <a:t>infekcje mogą </a:t>
            </a:r>
            <a:r>
              <a:rPr lang="pl-PL" dirty="0" smtClean="0">
                <a:solidFill>
                  <a:srgbClr val="002060"/>
                </a:solidFill>
              </a:rPr>
              <a:t>mieć </a:t>
            </a:r>
            <a:r>
              <a:rPr lang="pl-PL" dirty="0">
                <a:solidFill>
                  <a:srgbClr val="002060"/>
                </a:solidFill>
              </a:rPr>
              <a:t>przykre i długofalowe konsekwencje dla zdrowia), ale także stwarza ryzyko przeniesienia choroby na inne osoby.</a:t>
            </a:r>
          </a:p>
          <a:p>
            <a:pPr marL="0" indent="0" algn="just">
              <a:buNone/>
            </a:pPr>
            <a:r>
              <a:rPr lang="pl-PL" sz="3200" b="1" dirty="0">
                <a:solidFill>
                  <a:srgbClr val="002060"/>
                </a:solidFill>
              </a:rPr>
              <a:t>Jeśli jesteśmy chorzy, koniecznie zostańmy w domu!</a:t>
            </a:r>
          </a:p>
          <a:p>
            <a:pPr marL="0" indent="0" algn="just">
              <a:buNone/>
            </a:pPr>
            <a:r>
              <a:rPr lang="pl-PL" sz="3200" b="1" dirty="0">
                <a:solidFill>
                  <a:srgbClr val="002060"/>
                </a:solidFill>
              </a:rPr>
              <a:t>Pamiętajmy także o wizycie u lekarza!</a:t>
            </a:r>
          </a:p>
        </p:txBody>
      </p:sp>
      <p:pic>
        <p:nvPicPr>
          <p:cNvPr id="2" name="Obraz 1"/>
          <p:cNvPicPr>
            <a:picLocks noChangeAspect="1"/>
          </p:cNvPicPr>
          <p:nvPr/>
        </p:nvPicPr>
        <p:blipFill>
          <a:blip r:embed="rId2"/>
          <a:stretch>
            <a:fillRect/>
          </a:stretch>
        </p:blipFill>
        <p:spPr>
          <a:xfrm>
            <a:off x="838200" y="437061"/>
            <a:ext cx="2840982" cy="1902117"/>
          </a:xfrm>
          <a:prstGeom prst="rect">
            <a:avLst/>
          </a:prstGeom>
        </p:spPr>
      </p:pic>
      <p:pic>
        <p:nvPicPr>
          <p:cNvPr id="7" name="Obraz 6"/>
          <p:cNvPicPr>
            <a:picLocks noChangeAspect="1"/>
          </p:cNvPicPr>
          <p:nvPr/>
        </p:nvPicPr>
        <p:blipFill>
          <a:blip r:embed="rId2"/>
          <a:stretch>
            <a:fillRect/>
          </a:stretch>
        </p:blipFill>
        <p:spPr>
          <a:xfrm>
            <a:off x="7859390" y="1249358"/>
            <a:ext cx="2840982" cy="1902117"/>
          </a:xfrm>
          <a:prstGeom prst="rect">
            <a:avLst/>
          </a:prstGeom>
        </p:spPr>
      </p:pic>
    </p:spTree>
    <p:extLst>
      <p:ext uri="{BB962C8B-B14F-4D97-AF65-F5344CB8AC3E}">
        <p14:creationId xmlns:p14="http://schemas.microsoft.com/office/powerpoint/2010/main" val="12718349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792</Words>
  <Application>Microsoft Office PowerPoint</Application>
  <PresentationFormat>Panoramiczny</PresentationFormat>
  <Paragraphs>57</Paragraphs>
  <Slides>18</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Naturalne probiotyki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Pamiętajmy o szkodliwości substancji psychoaktywnych…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Aleksandra Wasilewska</cp:lastModifiedBy>
  <cp:revision>45</cp:revision>
  <cp:lastPrinted>2019-01-11T09:39:24Z</cp:lastPrinted>
  <dcterms:created xsi:type="dcterms:W3CDTF">2018-12-03T17:13:43Z</dcterms:created>
  <dcterms:modified xsi:type="dcterms:W3CDTF">2022-01-19T08:11:31Z</dcterms:modified>
</cp:coreProperties>
</file>