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7" r:id="rId2"/>
    <p:sldId id="267" r:id="rId3"/>
    <p:sldId id="262" r:id="rId4"/>
    <p:sldId id="268" r:id="rId5"/>
    <p:sldId id="273" r:id="rId6"/>
    <p:sldId id="272" r:id="rId7"/>
    <p:sldId id="271" r:id="rId8"/>
    <p:sldId id="270" r:id="rId9"/>
    <p:sldId id="269" r:id="rId10"/>
    <p:sldId id="276" r:id="rId11"/>
    <p:sldId id="277" r:id="rId12"/>
    <p:sldId id="275" r:id="rId13"/>
    <p:sldId id="274" r:id="rId14"/>
    <p:sldId id="278" r:id="rId15"/>
    <p:sldId id="266" r:id="rId16"/>
  </p:sldIdLst>
  <p:sldSz cx="12192000" cy="6858000"/>
  <p:notesSz cx="6858000" cy="9144000"/>
  <p:defaultTextStyle>
    <a:defPPr rtl="0"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2016-08-24</a:t>
            </a:r>
            <a:endParaRPr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57E03411-58E2-43FD-AE1D-AD77DFF8CB2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Data — symbol zastępcz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2016-08-24</a:t>
            </a:r>
            <a:endParaRPr/>
          </a:p>
        </p:txBody>
      </p:sp>
      <p:sp>
        <p:nvSpPr>
          <p:cNvPr id="4" name="Obraz slajdu — symbol zastępcz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/>
          </a:p>
        </p:txBody>
      </p:sp>
      <p:sp>
        <p:nvSpPr>
          <p:cNvPr id="5" name="Notatki — symbol zastępcz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t>Kliknij, aby edytować style wzorca tekstu</a:t>
            </a:r>
          </a:p>
          <a:p>
            <a:pPr lvl="1" rtl="0"/>
            <a:r>
              <a:t>Drugi poziom</a:t>
            </a:r>
          </a:p>
          <a:p>
            <a:pPr lvl="2" rtl="0"/>
            <a:r>
              <a:t>Trzeci poziom</a:t>
            </a:r>
          </a:p>
          <a:p>
            <a:pPr lvl="3" rtl="0"/>
            <a:r>
              <a:t>Czwarty poziom</a:t>
            </a:r>
          </a:p>
          <a:p>
            <a:pPr lvl="4" rtl="0"/>
            <a:r>
              <a:t>Piąty poziom</a:t>
            </a:r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C8DC57A8-AE18-4654-B6AF-04B3577165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5400"/>
            </a:lvl1pPr>
          </a:lstStyle>
          <a:p>
            <a:pPr rtl="0"/>
            <a:r>
              <a:rPr lang="pl-PL" smtClean="0"/>
              <a:t>Kliknij, aby edytować styl</a:t>
            </a:r>
            <a:endParaRPr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pl-PL" smtClean="0"/>
              <a:t>Kliknij, aby edytować styl wzorca podtytułu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  <p:sndAc>
          <p:stSnd>
            <p:snd r:embed="rId1" name="camera.wav"/>
          </p:stSnd>
        </p:sndAc>
      </p:transition>
    </mc:Choice>
    <mc:Fallback xmlns="">
      <p:transition spd="slow">
        <p:circle/>
        <p:sndAc>
          <p:stSnd>
            <p:snd r:embed="rId4" name="camera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zy obraz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 rtlCol="0">
            <a:normAutofit/>
          </a:bodyPr>
          <a:lstStyle>
            <a:lvl1pPr algn="l" rtl="0">
              <a:defRPr sz="2400"/>
            </a:lvl1pPr>
          </a:lstStyle>
          <a:p>
            <a:pPr rtl="0"/>
            <a:r>
              <a:rPr lang="pl-PL" smtClean="0"/>
              <a:t>Kliknij, aby edytować styl</a:t>
            </a:r>
            <a:endParaRPr lang="pl"/>
          </a:p>
        </p:txBody>
      </p:sp>
      <p:grpSp>
        <p:nvGrpSpPr>
          <p:cNvPr id="84" name="Grupa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Dowolny kształt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6" name="Dowolny kształt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7" name="Dowolny kształt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8" name="Dowolny kształt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9" name="Dowolny kształt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0" name="Dowolny kształt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1" name="Dowolny kształt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2" name="Dowolny kształt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3" name="Dowolny kształt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4" name="Dowolny kształt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5" name="Dowolny kształt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6" name="Dowolny kształt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97" name="Obraz — symbol zastępczy 33" descr="Pusty symbol zastępczy pozwalający dodać obraz. Kliknij symbol zastępczy i wybierz obraz, który chcesz dodać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pl-PL" smtClean="0"/>
              <a:t>Kliknij ikonę, aby dodać obraz</a:t>
            </a:r>
            <a:endParaRPr dirty="0"/>
          </a:p>
        </p:txBody>
      </p:sp>
      <p:grpSp>
        <p:nvGrpSpPr>
          <p:cNvPr id="98" name="Grupa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Dowolny kształt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0" name="Dowolny kształt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1" name="Dowolny kształt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2" name="Dowolny kształt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3" name="Dowolny kształt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4" name="Dowolny kształt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5" name="Dowolny kształt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6" name="Dowolny kształt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7" name="Dowolny kształt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8" name="Dowolny kształt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9" name="Dowolny kształt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0" name="Dowolny kształt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111" name="Obraz — symbol zastępczy 33" descr="Pusty symbol zastępczy pozwalający dodać obraz. Kliknij symbol zastępczy i wybierz obraz, który chcesz dodać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pl-PL" smtClean="0"/>
              <a:t>Kliknij ikonę, aby dodać obraz</a:t>
            </a:r>
            <a:endParaRPr dirty="0"/>
          </a:p>
        </p:txBody>
      </p:sp>
      <p:grpSp>
        <p:nvGrpSpPr>
          <p:cNvPr id="112" name="Grupa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Dowolny kształt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4" name="Dowolny kształt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5" name="Dowolny kształt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6" name="Dowolny kształt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7" name="Dowolny kształt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8" name="Dowolny kształt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9" name="Dowolny kształt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0" name="Dowolny kształt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1" name="Dowolny kształt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2" name="Dowolny kształt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3" name="Dowolny kształt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4" name="Dowolny kształt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125" name="Obraz — symbol zastępczy 33" descr="Pusty symbol zastępczy pozwalający dodać obraz. Kliknij symbol zastępczy i wybierz obraz, który chcesz dodać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pl-PL" smtClean="0"/>
              <a:t>Kliknij ikonę, aby dodać obraz</a:t>
            </a:r>
            <a:endParaRPr dirty="0"/>
          </a:p>
        </p:txBody>
      </p:sp>
      <p:sp>
        <p:nvSpPr>
          <p:cNvPr id="126" name="Tekst — symbol zastępczy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rtlCol="0" anchor="t" anchorCtr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pl-PL" smtClean="0"/>
              <a:t>Kliknij, aby edytować style wzorca tekstu</a:t>
            </a:r>
          </a:p>
        </p:txBody>
      </p:sp>
      <p:sp>
        <p:nvSpPr>
          <p:cNvPr id="8" name="Numer slajdu — symbol zastępczy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Stopka — symbol zastępczy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Data — symbol zastępczy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2016-08-24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  <p:sndAc>
          <p:stSnd>
            <p:snd r:embed="rId1" name="camera.wav"/>
          </p:stSnd>
        </p:sndAc>
      </p:transition>
    </mc:Choice>
    <mc:Fallback xmlns="">
      <p:transition spd="slow">
        <p:circle/>
        <p:sndAc>
          <p:stSnd>
            <p:snd r:embed="rId3" name="camera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pl-PL" smtClean="0"/>
              <a:t>Kliknij, aby edytować styl</a:t>
            </a:r>
            <a:endParaRPr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2000"/>
            </a:lvl6pPr>
            <a:lvl7pPr algn="l" rtl="0">
              <a:defRPr sz="2000"/>
            </a:lvl7pPr>
            <a:lvl8pPr algn="l" rtl="0">
              <a:defRPr sz="2000"/>
            </a:lvl8pPr>
            <a:lvl9pPr algn="l" rtl="0">
              <a:defRPr sz="2000"/>
            </a:lvl9pPr>
          </a:lstStyle>
          <a:p>
            <a:pPr lvl="0" rtl="0"/>
            <a:r>
              <a:rPr lang="pl-PL" smtClean="0"/>
              <a:t>Kliknij, aby edytować style wzorca tekstu</a:t>
            </a:r>
          </a:p>
          <a:p>
            <a:pPr lvl="1" rtl="0"/>
            <a:r>
              <a:rPr lang="pl-PL" smtClean="0"/>
              <a:t>Drugi poziom</a:t>
            </a:r>
          </a:p>
          <a:p>
            <a:pPr lvl="2" rtl="0"/>
            <a:r>
              <a:rPr lang="pl-PL" smtClean="0"/>
              <a:t>Trzeci poziom</a:t>
            </a:r>
          </a:p>
          <a:p>
            <a:pPr lvl="3" rtl="0"/>
            <a:r>
              <a:rPr lang="pl-PL" smtClean="0"/>
              <a:t>Czwarty poziom</a:t>
            </a:r>
          </a:p>
          <a:p>
            <a:pPr lvl="4" rtl="0"/>
            <a:r>
              <a:rPr lang="pl-PL" smtClean="0"/>
              <a:t>Piąty poziom</a:t>
            </a:r>
            <a:endParaRPr dirty="0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pl-PL" smtClean="0"/>
              <a:t>Kliknij, aby edytować style wzorca tekstu</a:t>
            </a:r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 rtlCol="0"/>
          <a:lstStyle/>
          <a:p>
            <a:pPr rtl="0"/>
            <a:r>
              <a:rPr lang="en-US"/>
              <a:t>2016-08-24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  <p:sndAc>
          <p:stSnd>
            <p:snd r:embed="rId1" name="camera.wav"/>
          </p:stSnd>
        </p:sndAc>
      </p:transition>
    </mc:Choice>
    <mc:Fallback xmlns="">
      <p:transition spd="slow">
        <p:circle/>
        <p:sndAc>
          <p:stSnd>
            <p:snd r:embed="rId3" name="camera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pl-PL" smtClean="0"/>
              <a:t>Kliknij, aby edytować styl</a:t>
            </a:r>
            <a:endParaRPr dirty="0"/>
          </a:p>
        </p:txBody>
      </p:sp>
      <p:grpSp>
        <p:nvGrpSpPr>
          <p:cNvPr id="8" name="Grupa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Dowolny kształt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" name="Dowolny kształt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grpSp>
          <p:nvGrpSpPr>
            <p:cNvPr id="11" name="Grupa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Dowolny kształt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/>
              </a:p>
            </p:txBody>
          </p:sp>
          <p:sp>
            <p:nvSpPr>
              <p:cNvPr id="21" name="Dowolny kształt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/>
              </a:p>
            </p:txBody>
          </p:sp>
        </p:grpSp>
        <p:sp>
          <p:nvSpPr>
            <p:cNvPr id="12" name="Dowolny kształt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3" name="Dowolny kształt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4" name="Dowolny kształt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5" name="Dowolny kształt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6" name="Dowolny kształt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7" name="Dowolny kształt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8" name="Dowolny kształt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9" name="Dowolny kształt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3" name="Obraz — symbol zastępczy 2" descr="Pusty symbol zastępczy pozwalający dodać obraz. Kliknij symbol zastępczy i wybierz obraz, który chcesz dodać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l" rtl="0">
              <a:buNone/>
              <a:defRPr sz="32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pl-PL" smtClean="0"/>
              <a:t>Kliknij ikonę, aby dodać obraz</a:t>
            </a:r>
            <a:endParaRPr dirty="0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pl-PL" smtClean="0"/>
              <a:t>Kliknij, aby edytować style wzorca tekstu</a:t>
            </a:r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2016-08-24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  <p:sndAc>
          <p:stSnd>
            <p:snd r:embed="rId1" name="camera.wav"/>
          </p:stSnd>
        </p:sndAc>
      </p:transition>
    </mc:Choice>
    <mc:Fallback xmlns="">
      <p:transition spd="slow">
        <p:circle/>
        <p:sndAc>
          <p:stSnd>
            <p:snd r:embed="rId3" name="camera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smtClean="0"/>
              <a:t>Kliknij, aby edytować styl</a:t>
            </a:r>
            <a:endParaRPr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pl-PL" smtClean="0"/>
              <a:t>Kliknij, aby edytować style wzorca tekstu</a:t>
            </a:r>
          </a:p>
          <a:p>
            <a:pPr lvl="1" rtl="0"/>
            <a:r>
              <a:rPr lang="pl-PL" smtClean="0"/>
              <a:t>Drugi poziom</a:t>
            </a:r>
          </a:p>
          <a:p>
            <a:pPr lvl="2" rtl="0"/>
            <a:r>
              <a:rPr lang="pl-PL" smtClean="0"/>
              <a:t>Trzeci poziom</a:t>
            </a:r>
          </a:p>
          <a:p>
            <a:pPr lvl="3" rtl="0"/>
            <a:r>
              <a:rPr lang="pl-PL" smtClean="0"/>
              <a:t>Czwarty poziom</a:t>
            </a:r>
          </a:p>
          <a:p>
            <a:pPr lvl="4" rtl="0"/>
            <a:r>
              <a:rPr lang="pl-PL" smtClean="0"/>
              <a:t>Piąty poziom</a:t>
            </a:r>
            <a:endParaRPr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2016-08-24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  <p:sndAc>
          <p:stSnd>
            <p:snd r:embed="rId1" name="camera.wav"/>
          </p:stSnd>
        </p:sndAc>
      </p:transition>
    </mc:Choice>
    <mc:Fallback xmlns="">
      <p:transition spd="slow">
        <p:circle/>
        <p:sndAc>
          <p:stSnd>
            <p:snd r:embed="rId3" name="camera.wav"/>
          </p:stSnd>
        </p:sndAc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 rtlCol="0"/>
          <a:lstStyle/>
          <a:p>
            <a:pPr rtl="0"/>
            <a:r>
              <a:rPr lang="pl-PL" smtClean="0"/>
              <a:t>Kliknij, aby edytować styl</a:t>
            </a:r>
            <a:endParaRPr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 rtlCol="0"/>
          <a:lstStyle/>
          <a:p>
            <a:pPr lvl="0" rtl="0"/>
            <a:r>
              <a:rPr lang="pl-PL" smtClean="0"/>
              <a:t>Kliknij, aby edytować style wzorca tekstu</a:t>
            </a:r>
          </a:p>
          <a:p>
            <a:pPr lvl="1" rtl="0"/>
            <a:r>
              <a:rPr lang="pl-PL" smtClean="0"/>
              <a:t>Drugi poziom</a:t>
            </a:r>
          </a:p>
          <a:p>
            <a:pPr lvl="2" rtl="0"/>
            <a:r>
              <a:rPr lang="pl-PL" smtClean="0"/>
              <a:t>Trzeci poziom</a:t>
            </a:r>
          </a:p>
          <a:p>
            <a:pPr lvl="3" rtl="0"/>
            <a:r>
              <a:rPr lang="pl-PL" smtClean="0"/>
              <a:t>Czwarty poziom</a:t>
            </a:r>
          </a:p>
          <a:p>
            <a:pPr lvl="4" rtl="0"/>
            <a:r>
              <a:rPr lang="pl-PL" smtClean="0"/>
              <a:t>Piąty poziom</a:t>
            </a:r>
            <a:endParaRPr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2016-08-24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  <p:sndAc>
          <p:stSnd>
            <p:snd r:embed="rId1" name="camera.wav"/>
          </p:stSnd>
        </p:sndAc>
      </p:transition>
    </mc:Choice>
    <mc:Fallback xmlns="">
      <p:transition spd="slow">
        <p:circle/>
        <p:sndAc>
          <p:stSnd>
            <p:snd r:embed="rId4" name="camera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smtClean="0"/>
              <a:t>Kliknij, aby edytować styl</a:t>
            </a:r>
            <a:endParaRPr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pl-PL" smtClean="0"/>
              <a:t>Kliknij, aby edytować style wzorca tekstu</a:t>
            </a:r>
          </a:p>
          <a:p>
            <a:pPr lvl="1" rtl="0"/>
            <a:r>
              <a:rPr lang="pl-PL" smtClean="0"/>
              <a:t>Drugi poziom</a:t>
            </a:r>
          </a:p>
          <a:p>
            <a:pPr lvl="2" rtl="0"/>
            <a:r>
              <a:rPr lang="pl-PL" smtClean="0"/>
              <a:t>Trzeci poziom</a:t>
            </a:r>
          </a:p>
          <a:p>
            <a:pPr lvl="3" rtl="0"/>
            <a:r>
              <a:rPr lang="pl-PL" smtClean="0"/>
              <a:t>Czwarty poziom</a:t>
            </a:r>
          </a:p>
          <a:p>
            <a:pPr lvl="4" rtl="0"/>
            <a:r>
              <a:rPr lang="pl-PL" smtClean="0"/>
              <a:t>Piąty poziom</a:t>
            </a:r>
            <a:endParaRPr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2016-08-24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  <p:sndAc>
          <p:stSnd>
            <p:snd r:embed="rId1" name="camera.wav"/>
          </p:stSnd>
        </p:sndAc>
      </p:transition>
    </mc:Choice>
    <mc:Fallback xmlns="">
      <p:transition spd="slow">
        <p:circle/>
        <p:sndAc>
          <p:stSnd>
            <p:snd r:embed="rId3" name="camera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4400"/>
            </a:lvl1pPr>
          </a:lstStyle>
          <a:p>
            <a:pPr rtl="0"/>
            <a:r>
              <a:rPr lang="pl-PL" smtClean="0"/>
              <a:t>Kliknij, aby edytować styl</a:t>
            </a:r>
            <a:endParaRPr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  <p:sndAc>
          <p:stSnd>
            <p:snd r:embed="rId1" name="camera.wav"/>
          </p:stSnd>
        </p:sndAc>
      </p:transition>
    </mc:Choice>
    <mc:Fallback xmlns="">
      <p:transition spd="slow">
        <p:circle/>
        <p:sndAc>
          <p:stSnd>
            <p:snd r:embed="rId4" name="camera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smtClean="0"/>
              <a:t>Kliknij, aby edytować styl</a:t>
            </a:r>
            <a:endParaRPr/>
          </a:p>
        </p:txBody>
      </p:sp>
      <p:sp>
        <p:nvSpPr>
          <p:cNvPr id="3" name="Zawartość — symbol zastępczy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 rtlCol="0"/>
          <a:lstStyle/>
          <a:p>
            <a:pPr lvl="0" rtl="0"/>
            <a:r>
              <a:rPr lang="pl-PL" smtClean="0"/>
              <a:t>Kliknij, aby edytować style wzorca tekstu</a:t>
            </a:r>
          </a:p>
          <a:p>
            <a:pPr lvl="1" rtl="0"/>
            <a:r>
              <a:rPr lang="pl-PL" smtClean="0"/>
              <a:t>Drugi poziom</a:t>
            </a:r>
          </a:p>
          <a:p>
            <a:pPr lvl="2" rtl="0"/>
            <a:r>
              <a:rPr lang="pl-PL" smtClean="0"/>
              <a:t>Trzeci poziom</a:t>
            </a:r>
          </a:p>
          <a:p>
            <a:pPr lvl="3" rtl="0"/>
            <a:r>
              <a:rPr lang="pl-PL" smtClean="0"/>
              <a:t>Czwarty poziom</a:t>
            </a:r>
          </a:p>
          <a:p>
            <a:pPr lvl="4" rtl="0"/>
            <a:r>
              <a:rPr lang="pl-PL" smtClean="0"/>
              <a:t>Piąty poziom</a:t>
            </a:r>
            <a:endParaRPr/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 rtlCol="0"/>
          <a:lstStyle/>
          <a:p>
            <a:pPr lvl="0" rtl="0"/>
            <a:r>
              <a:rPr lang="pl-PL" smtClean="0"/>
              <a:t>Kliknij, aby edytować style wzorca tekstu</a:t>
            </a:r>
          </a:p>
          <a:p>
            <a:pPr lvl="1" rtl="0"/>
            <a:r>
              <a:rPr lang="pl-PL" smtClean="0"/>
              <a:t>Drugi poziom</a:t>
            </a:r>
          </a:p>
          <a:p>
            <a:pPr lvl="2" rtl="0"/>
            <a:r>
              <a:rPr lang="pl-PL" smtClean="0"/>
              <a:t>Trzeci poziom</a:t>
            </a:r>
          </a:p>
          <a:p>
            <a:pPr lvl="3" rtl="0"/>
            <a:r>
              <a:rPr lang="pl-PL" smtClean="0"/>
              <a:t>Czwarty poziom</a:t>
            </a:r>
          </a:p>
          <a:p>
            <a:pPr lvl="4" rtl="0"/>
            <a:r>
              <a:rPr lang="pl-PL" smtClean="0"/>
              <a:t>Piąty poziom</a:t>
            </a:r>
            <a:endParaRPr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2016-08-24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  <p:sndAc>
          <p:stSnd>
            <p:snd r:embed="rId1" name="camera.wav"/>
          </p:stSnd>
        </p:sndAc>
      </p:transition>
    </mc:Choice>
    <mc:Fallback xmlns="">
      <p:transition spd="slow">
        <p:circle/>
        <p:sndAc>
          <p:stSnd>
            <p:snd r:embed="rId3" name="camera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smtClean="0"/>
              <a:t>Kliknij, aby edytować styl</a:t>
            </a:r>
            <a:endParaRPr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pl-PL" smtClean="0"/>
              <a:t>Kliknij, aby edytować style wzorca tekstu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 rtlCol="0"/>
          <a:lstStyle/>
          <a:p>
            <a:pPr lvl="0" rtl="0"/>
            <a:r>
              <a:rPr lang="pl-PL" smtClean="0"/>
              <a:t>Kliknij, aby edytować style wzorca tekstu</a:t>
            </a:r>
          </a:p>
          <a:p>
            <a:pPr lvl="1" rtl="0"/>
            <a:r>
              <a:rPr lang="pl-PL" smtClean="0"/>
              <a:t>Drugi poziom</a:t>
            </a:r>
          </a:p>
          <a:p>
            <a:pPr lvl="2" rtl="0"/>
            <a:r>
              <a:rPr lang="pl-PL" smtClean="0"/>
              <a:t>Trzeci poziom</a:t>
            </a:r>
          </a:p>
          <a:p>
            <a:pPr lvl="3" rtl="0"/>
            <a:r>
              <a:rPr lang="pl-PL" smtClean="0"/>
              <a:t>Czwarty poziom</a:t>
            </a:r>
          </a:p>
          <a:p>
            <a:pPr lvl="4" rtl="0"/>
            <a:r>
              <a:rPr lang="pl-PL" smtClean="0"/>
              <a:t>Piąty poziom</a:t>
            </a:r>
            <a:endParaRPr/>
          </a:p>
        </p:txBody>
      </p:sp>
      <p:sp>
        <p:nvSpPr>
          <p:cNvPr id="5" name="Tekst — symbol zastępczy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pl-PL" smtClean="0"/>
              <a:t>Kliknij, aby edytować style wzorca tekstu</a:t>
            </a:r>
          </a:p>
        </p:txBody>
      </p:sp>
      <p:sp>
        <p:nvSpPr>
          <p:cNvPr id="6" name="Zawartość — symbol zastępczy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 rtlCol="0"/>
          <a:lstStyle/>
          <a:p>
            <a:pPr lvl="0" rtl="0"/>
            <a:r>
              <a:rPr lang="pl-PL" smtClean="0"/>
              <a:t>Kliknij, aby edytować style wzorca tekstu</a:t>
            </a:r>
          </a:p>
          <a:p>
            <a:pPr lvl="1" rtl="0"/>
            <a:r>
              <a:rPr lang="pl-PL" smtClean="0"/>
              <a:t>Drugi poziom</a:t>
            </a:r>
          </a:p>
          <a:p>
            <a:pPr lvl="2" rtl="0"/>
            <a:r>
              <a:rPr lang="pl-PL" smtClean="0"/>
              <a:t>Trzeci poziom</a:t>
            </a:r>
          </a:p>
          <a:p>
            <a:pPr lvl="3" rtl="0"/>
            <a:r>
              <a:rPr lang="pl-PL" smtClean="0"/>
              <a:t>Czwarty poziom</a:t>
            </a:r>
          </a:p>
          <a:p>
            <a:pPr lvl="4" rtl="0"/>
            <a:r>
              <a:rPr lang="pl-PL" smtClean="0"/>
              <a:t>Piąty poziom</a:t>
            </a:r>
            <a:endParaRPr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2016-08-24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  <p:sndAc>
          <p:stSnd>
            <p:snd r:embed="rId1" name="camera.wav"/>
          </p:stSnd>
        </p:sndAc>
      </p:transition>
    </mc:Choice>
    <mc:Fallback xmlns="">
      <p:transition spd="slow">
        <p:circle/>
        <p:sndAc>
          <p:stSnd>
            <p:snd r:embed="rId3" name="camera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smtClean="0"/>
              <a:t>Kliknij, aby edytować styl</a:t>
            </a:r>
            <a:endParaRPr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2016-08-24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  <p:sndAc>
          <p:stSnd>
            <p:snd r:embed="rId1" name="camera.wav"/>
          </p:stSnd>
        </p:sndAc>
      </p:transition>
    </mc:Choice>
    <mc:Fallback xmlns="">
      <p:transition spd="slow">
        <p:circle/>
        <p:sndAc>
          <p:stSnd>
            <p:snd r:embed="rId3" name="camera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umer slajdu — symbol zastępczy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3" name="Stopka — symbol zastępczy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2" name="Data — symbol zastępczy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2016-08-24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  <p:sndAc>
          <p:stSnd>
            <p:snd r:embed="rId1" name="camera.wav"/>
          </p:stSnd>
        </p:sndAc>
      </p:transition>
    </mc:Choice>
    <mc:Fallback xmlns="">
      <p:transition spd="slow">
        <p:circle/>
        <p:sndAc>
          <p:stSnd>
            <p:snd r:embed="rId3" name="camera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wa obraz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pl-PL" smtClean="0"/>
              <a:t>Kliknij, aby edytować styl</a:t>
            </a:r>
            <a:endParaRPr lang="pl"/>
          </a:p>
        </p:txBody>
      </p:sp>
      <p:grpSp>
        <p:nvGrpSpPr>
          <p:cNvPr id="9" name="Grupa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Dowolny kształt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" name="Dowolny kształt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" name="Dowolny kształt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3" name="Dowolny kształt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4" name="Dowolny kształt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5" name="Dowolny kształt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6" name="Dowolny kształt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7" name="Dowolny kształt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8" name="Dowolny kształt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9" name="Dowolny kształt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0" name="Dowolny kształt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1" name="Dowolny kształt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36" name="Obraz — symbol zastępczy 33" descr="Pusty symbol zastępczy pozwalający dodać obraz. Kliknij symbol zastępczy i wybierz obraz, który chcesz dodać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pl-PL" smtClean="0"/>
              <a:t>Kliknij ikonę, aby dodać obraz</a:t>
            </a:r>
            <a:endParaRPr dirty="0"/>
          </a:p>
        </p:txBody>
      </p:sp>
      <p:sp>
        <p:nvSpPr>
          <p:cNvPr id="39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pl-PL" smtClean="0"/>
              <a:t>Kliknij, aby edytować style wzorca tekstu</a:t>
            </a:r>
          </a:p>
        </p:txBody>
      </p:sp>
      <p:grpSp>
        <p:nvGrpSpPr>
          <p:cNvPr id="22" name="Grupa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Dowolny kształt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4" name="Dowolny kształt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5" name="Dowolny kształt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6" name="Dowolny kształt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7" name="Dowolny kształt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8" name="Dowolny kształt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9" name="Dowolny kształt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0" name="Dowolny kształt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1" name="Dowolny kształt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2" name="Dowolny kształt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3" name="Dowolny kształt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4" name="Dowolny kształt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37" name="Obraz — symbol zastępczy 33" descr="Pusty symbol zastępczy pozwalający dodać obraz. Kliknij symbol zastępczy i wybierz obraz, który chcesz dodać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pl-PL" smtClean="0"/>
              <a:t>Kliknij ikonę, aby dodać obraz</a:t>
            </a:r>
            <a:endParaRPr dirty="0"/>
          </a:p>
        </p:txBody>
      </p:sp>
      <p:sp>
        <p:nvSpPr>
          <p:cNvPr id="40" name="Tekst — symbol zastępczy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pl-PL" smtClean="0"/>
              <a:t>Kliknij, aby edytować style wzorca tekstu</a:t>
            </a:r>
          </a:p>
        </p:txBody>
      </p:sp>
      <p:sp>
        <p:nvSpPr>
          <p:cNvPr id="8" name="Numer slajdu — symbol zastępczy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Stopka — symbol zastępczy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Data — symbol zastępczy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2016-08-24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  <p:sndAc>
          <p:stSnd>
            <p:snd r:embed="rId1" name="camera.wav"/>
          </p:stSnd>
        </p:sndAc>
      </p:transition>
    </mc:Choice>
    <mc:Fallback xmlns="">
      <p:transition spd="slow">
        <p:circle/>
        <p:sndAc>
          <p:stSnd>
            <p:snd r:embed="rId3" name="camera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zy obrazy z podpis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smtClean="0"/>
              <a:t>Kliknij, aby edytować styl</a:t>
            </a:r>
            <a:endParaRPr lang="pl"/>
          </a:p>
        </p:txBody>
      </p:sp>
      <p:grpSp>
        <p:nvGrpSpPr>
          <p:cNvPr id="52" name="Grupa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Dowolny kształt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4" name="Dowolny kształt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5" name="Dowolny kształt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6" name="Dowolny kształt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7" name="Dowolny kształt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8" name="Dowolny kształt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9" name="Dowolny kształt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0" name="Dowolny kształt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1" name="Dowolny kształt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2" name="Dowolny kształt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3" name="Dowolny kształt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4" name="Dowolny kształt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79" name="Obraz — symbol zastępczy 33" descr="Pusty symbol zastępczy pozwalający dodać obraz. Kliknij symbol zastępczy i wybierz obraz, który chcesz dodać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pl-PL" smtClean="0"/>
              <a:t>Kliknij ikonę, aby dodać obraz</a:t>
            </a:r>
            <a:endParaRPr dirty="0"/>
          </a:p>
        </p:txBody>
      </p:sp>
      <p:sp>
        <p:nvSpPr>
          <p:cNvPr id="81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pl-PL" smtClean="0"/>
              <a:t>Kliknij, aby edytować style wzorca tekstu</a:t>
            </a:r>
          </a:p>
        </p:txBody>
      </p:sp>
      <p:grpSp>
        <p:nvGrpSpPr>
          <p:cNvPr id="84" name="Grupa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Dowolny kształt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6" name="Dowolny kształt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7" name="Dowolny kształt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8" name="Dowolny kształt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9" name="Dowolny kształt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0" name="Dowolny kształt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1" name="Dowolny kształt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2" name="Dowolny kształt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3" name="Dowolny kształt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4" name="Dowolny kształt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5" name="Dowolny kształt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6" name="Dowolny kształt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78" name="Obraz — symbol zastępczy 33" descr="Pusty symbol zastępczy pozwalający dodać obraz. Kliknij symbol zastępczy i wybierz obraz, który chcesz dodać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pl-PL" smtClean="0"/>
              <a:t>Kliknij ikonę, aby dodać obraz</a:t>
            </a:r>
            <a:endParaRPr dirty="0"/>
          </a:p>
        </p:txBody>
      </p:sp>
      <p:sp>
        <p:nvSpPr>
          <p:cNvPr id="82" name="Tekst — symbol zastępczy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pl-PL" smtClean="0"/>
              <a:t>Kliknij, aby edytować style wzorca tekstu</a:t>
            </a:r>
          </a:p>
        </p:txBody>
      </p:sp>
      <p:grpSp>
        <p:nvGrpSpPr>
          <p:cNvPr id="97" name="Grupa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Dowolny kształt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9" name="Dowolny kształt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0" name="Dowolny kształt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1" name="Dowolny kształt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2" name="Dowolny kształt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3" name="Dowolny kształt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4" name="Dowolny kształt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5" name="Dowolny kształt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6" name="Dowolny kształt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7" name="Dowolny kształt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8" name="Dowolny kształt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9" name="Dowolny kształt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80" name="Obraz — symbol zastępczy 33" descr="Pusty symbol zastępczy pozwalający dodać obraz. Kliknij symbol zastępczy i wybierz obraz, który chcesz dodać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pl-PL" smtClean="0"/>
              <a:t>Kliknij ikonę, aby dodać obraz</a:t>
            </a:r>
            <a:endParaRPr dirty="0"/>
          </a:p>
        </p:txBody>
      </p:sp>
      <p:sp>
        <p:nvSpPr>
          <p:cNvPr id="83" name="Tekst — symbol zastępczy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pl-PL" smtClean="0"/>
              <a:t>Kliknij, aby edytować style wzorca tekstu</a:t>
            </a:r>
          </a:p>
        </p:txBody>
      </p:sp>
      <p:sp>
        <p:nvSpPr>
          <p:cNvPr id="8" name="Numer slajdu — symbol zastępczy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Stopka — symbol zastępczy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Data — symbol zastępczy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2016-08-24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  <p:sndAc>
          <p:stSnd>
            <p:snd r:embed="rId1" name="camera.wav"/>
          </p:stSnd>
        </p:sndAc>
      </p:transition>
    </mc:Choice>
    <mc:Fallback xmlns="">
      <p:transition spd="slow">
        <p:circle/>
        <p:sndAc>
          <p:stSnd>
            <p:snd r:embed="rId3" name="camera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— symbol zastępczy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pl"/>
              <a:t>Kliknij, aby edytować styl wzorca tytułu</a:t>
            </a:r>
            <a:endParaRPr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l"/>
              <a:t>Edytuj style wzorca tekstu</a:t>
            </a:r>
          </a:p>
          <a:p>
            <a:pPr lvl="1" rtl="0"/>
            <a:r>
              <a:rPr lang="pl"/>
              <a:t>Drugi poziom</a:t>
            </a:r>
          </a:p>
          <a:p>
            <a:pPr lvl="2" rtl="0"/>
            <a:r>
              <a:rPr lang="pl"/>
              <a:t>Trzeci poziom</a:t>
            </a:r>
          </a:p>
          <a:p>
            <a:pPr lvl="3" rtl="0"/>
            <a:r>
              <a:rPr lang="pl"/>
              <a:t>Czwarty poziom</a:t>
            </a:r>
          </a:p>
          <a:p>
            <a:pPr lvl="4" rtl="0"/>
            <a:r>
              <a:rPr lang="pl"/>
              <a:t>Piąty poziom</a:t>
            </a:r>
            <a:endParaRPr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022B156B-59AE-415F-B24B-8756D48BB9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endParaRPr lang="en-US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r>
              <a:rPr lang="en-US" smtClean="0"/>
              <a:t>2016-08-24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slow" p14:dur="2000">
        <p:circle/>
        <p:sndAc>
          <p:stSnd>
            <p:snd r:embed="rId16" name="camera.wav"/>
          </p:stSnd>
        </p:sndAc>
      </p:transition>
    </mc:Choice>
    <mc:Fallback xmlns="">
      <p:transition spd="slow">
        <p:circle/>
        <p:sndAc>
          <p:stSnd>
            <p:snd r:embed="rId18" name="camera.wav"/>
          </p:stSnd>
        </p:sndAc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2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audio" Target="../media/audio1.wav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audio" Target="../media/audio1.wav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audio" Target="../media/audio1.wav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342583" y="872706"/>
            <a:ext cx="7673347" cy="1828800"/>
          </a:xfrm>
        </p:spPr>
        <p:txBody>
          <a:bodyPr rtlCol="0"/>
          <a:lstStyle/>
          <a:p>
            <a:pPr rtl="0"/>
            <a:r>
              <a:rPr lang="pl" dirty="0" smtClean="0"/>
              <a:t>Spacer po Sosnowcu</a:t>
            </a:r>
            <a:endParaRPr lang="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3980938" y="2701506"/>
            <a:ext cx="6858002" cy="914400"/>
          </a:xfrm>
        </p:spPr>
        <p:txBody>
          <a:bodyPr rtlCol="0"/>
          <a:lstStyle/>
          <a:p>
            <a:pPr rtl="0"/>
            <a:r>
              <a:rPr lang="pl" dirty="0" smtClean="0"/>
              <a:t>by </a:t>
            </a:r>
            <a:r>
              <a:rPr lang="pl" dirty="0" smtClean="0"/>
              <a:t>Monika Dudek</a:t>
            </a:r>
            <a:endParaRPr lang="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1578" y="2803585"/>
            <a:ext cx="3481482" cy="2308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7000">
        <p:circle/>
        <p:sndAc>
          <p:stSnd>
            <p:snd r:embed="rId2" name="whoosh.wav"/>
          </p:stSnd>
        </p:sndAc>
      </p:transition>
    </mc:Choice>
    <mc:Fallback xmlns="">
      <p:transition spd="slow" advClick="0" advTm="7000">
        <p:circle/>
        <p:sndAc>
          <p:stSnd>
            <p:snd r:embed="rId4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154707" y="1216324"/>
            <a:ext cx="4130314" cy="3976777"/>
          </a:xfrm>
        </p:spPr>
        <p:txBody>
          <a:bodyPr rtlCol="0">
            <a:noAutofit/>
          </a:bodyPr>
          <a:lstStyle/>
          <a:p>
            <a:pPr algn="ctr"/>
            <a:r>
              <a:rPr lang="pl-PL" sz="2000" dirty="0" smtClean="0"/>
              <a:t>W </a:t>
            </a:r>
            <a:r>
              <a:rPr lang="pl-PL" sz="2000" dirty="0"/>
              <a:t>centrum Sosnowca </a:t>
            </a: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 smtClean="0"/>
              <a:t>(</a:t>
            </a:r>
            <a:r>
              <a:rPr lang="pl-PL" sz="2000" dirty="0"/>
              <a:t>al. Zwycięstwa i ul. 3 Maja) </a:t>
            </a:r>
            <a:r>
              <a:rPr lang="pl-PL" sz="2000" dirty="0" smtClean="0"/>
              <a:t>można </a:t>
            </a:r>
            <a:r>
              <a:rPr lang="pl-PL" sz="2000" dirty="0"/>
              <a:t>oglądać wystawę</a:t>
            </a:r>
            <a:r>
              <a:rPr lang="pl-PL" sz="2000" b="1" dirty="0"/>
              <a:t> „Cudze chwalicie, swego nie znacie" </a:t>
            </a:r>
            <a:r>
              <a:rPr lang="pl-PL" sz="2000" dirty="0"/>
              <a:t>poświęconą twórczości artystów związanych z naszym miastem. </a:t>
            </a: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/>
              <a:t/>
            </a:r>
            <a:br>
              <a:rPr lang="pl-PL" sz="2000" dirty="0"/>
            </a:br>
            <a:r>
              <a:rPr lang="pl-PL" sz="2000" dirty="0" smtClean="0"/>
              <a:t>Projekt </a:t>
            </a:r>
            <a:r>
              <a:rPr lang="pl-PL" sz="2000" dirty="0"/>
              <a:t>„Cudze chwalicie, swego nie znacie", to subiektywny wybór artystów, który w przyszłości będzie miał kolejne odsłony. </a:t>
            </a:r>
          </a:p>
        </p:txBody>
      </p:sp>
      <p:pic>
        <p:nvPicPr>
          <p:cNvPr id="4" name="Symbol zastępczy obrazu 3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4" r="21154"/>
          <a:stretch>
            <a:fillRect/>
          </a:stretch>
        </p:blipFill>
        <p:spPr>
          <a:xfrm rot="5400000">
            <a:off x="1522413" y="346075"/>
            <a:ext cx="4572000" cy="5943600"/>
          </a:xfrm>
        </p:spPr>
      </p:pic>
    </p:spTree>
    <p:extLst>
      <p:ext uri="{BB962C8B-B14F-4D97-AF65-F5344CB8AC3E}">
        <p14:creationId xmlns:p14="http://schemas.microsoft.com/office/powerpoint/2010/main" val="265775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>
        <p:circle/>
        <p:sndAc>
          <p:stSnd>
            <p:snd r:embed="rId2" name="camera.wav"/>
          </p:stSnd>
        </p:sndAc>
      </p:transition>
    </mc:Choice>
    <mc:Fallback xmlns="">
      <p:transition spd="slow" advClick="0" advTm="15000">
        <p:circle/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49" y="250166"/>
            <a:ext cx="3850257" cy="2887693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306" y="250166"/>
            <a:ext cx="6015487" cy="4511615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989" y="3381554"/>
            <a:ext cx="3893388" cy="2920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80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circle/>
        <p:sndAc>
          <p:stSnd>
            <p:snd r:embed="rId2" name="camera.wav"/>
          </p:stSnd>
        </p:sndAc>
      </p:transition>
    </mc:Choice>
    <mc:Fallback xmlns="">
      <p:transition spd="slow" advClick="0" advTm="10000">
        <p:circle/>
        <p:sndAc>
          <p:stSnd>
            <p:snd r:embed="rId6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154707" y="948906"/>
            <a:ext cx="4130314" cy="4244196"/>
          </a:xfrm>
        </p:spPr>
        <p:txBody>
          <a:bodyPr rtlCol="0">
            <a:noAutofit/>
          </a:bodyPr>
          <a:lstStyle/>
          <a:p>
            <a:pPr algn="ctr"/>
            <a:r>
              <a:rPr lang="pl-PL" sz="1800" b="1" dirty="0"/>
              <a:t>Sosnowiec </a:t>
            </a:r>
            <a:r>
              <a:rPr lang="pl-PL" sz="1800" b="1" dirty="0" smtClean="0"/>
              <a:t>buduje hotele </a:t>
            </a:r>
            <a:r>
              <a:rPr lang="pl-PL" sz="1800" b="1" dirty="0"/>
              <a:t>dla owadów. Domki montowane są na ponadmetrowych palach, a przy każdym z nich stoi tabliczka z informacją, jakie owady będą w nich zamieszkiwać</a:t>
            </a:r>
            <a:r>
              <a:rPr lang="pl-PL" sz="1800" b="1" dirty="0" smtClean="0"/>
              <a:t>.</a:t>
            </a:r>
            <a:br>
              <a:rPr lang="pl-PL" sz="1800" b="1" dirty="0" smtClean="0"/>
            </a:br>
            <a:r>
              <a:rPr lang="pl-PL" sz="1800" b="1" dirty="0"/>
              <a:t/>
            </a:r>
            <a:br>
              <a:rPr lang="pl-PL" sz="1800" b="1" dirty="0"/>
            </a:br>
            <a:r>
              <a:rPr lang="pl-PL" sz="1800" dirty="0" smtClean="0"/>
              <a:t>Każdy </a:t>
            </a:r>
            <a:r>
              <a:rPr lang="pl-PL" sz="1800" dirty="0"/>
              <a:t>hotel posiada pozytywną rekomendację zoologiczną Instytutu Zoologii Uniwersytetu Przyrodniczego w Poznaniu. Domki są skonstruowane według ścisłych zaleceń ornitologicznych i entomologicznych</a:t>
            </a:r>
            <a:r>
              <a:rPr lang="pl-PL" sz="1800" dirty="0" smtClean="0"/>
              <a:t>.</a:t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>W sumie powstało ich siedem.</a:t>
            </a:r>
            <a:endParaRPr lang="pl-PL" sz="1800" dirty="0"/>
          </a:p>
        </p:txBody>
      </p:sp>
      <p:pic>
        <p:nvPicPr>
          <p:cNvPr id="4" name="Symbol zastępczy obrazu 3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4" r="21154"/>
          <a:stretch>
            <a:fillRect/>
          </a:stretch>
        </p:blipFill>
        <p:spPr>
          <a:xfrm rot="5400000">
            <a:off x="1522413" y="346075"/>
            <a:ext cx="4572000" cy="5943600"/>
          </a:xfrm>
        </p:spPr>
      </p:pic>
    </p:spTree>
    <p:extLst>
      <p:ext uri="{BB962C8B-B14F-4D97-AF65-F5344CB8AC3E}">
        <p14:creationId xmlns:p14="http://schemas.microsoft.com/office/powerpoint/2010/main" val="171478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>
        <p:circle/>
        <p:sndAc>
          <p:stSnd>
            <p:snd r:embed="rId2" name="camera.wav"/>
          </p:stSnd>
        </p:sndAc>
      </p:transition>
    </mc:Choice>
    <mc:Fallback xmlns="">
      <p:transition spd="slow" advClick="0" advTm="20000">
        <p:circle/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439380" y="488410"/>
            <a:ext cx="4130314" cy="2053087"/>
          </a:xfrm>
        </p:spPr>
        <p:txBody>
          <a:bodyPr rtlCol="0">
            <a:noAutofit/>
          </a:bodyPr>
          <a:lstStyle/>
          <a:p>
            <a:pPr algn="ctr"/>
            <a:r>
              <a:rPr lang="pl-PL" sz="1800" dirty="0" smtClean="0"/>
              <a:t>Deptak do Urzędu Miasta</a:t>
            </a:r>
            <a:br>
              <a:rPr lang="pl-PL" sz="1800" dirty="0" smtClean="0"/>
            </a:br>
            <a:r>
              <a:rPr lang="pl-PL" sz="1800" dirty="0" smtClean="0"/>
              <a:t>Aleja Zwycięstwa</a:t>
            </a:r>
            <a:br>
              <a:rPr lang="pl-PL" sz="1800" dirty="0" smtClean="0"/>
            </a:b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 smtClean="0"/>
              <a:t>A tak wyglądała dawniej:</a:t>
            </a:r>
            <a:br>
              <a:rPr lang="pl-PL" sz="1800" dirty="0" smtClean="0"/>
            </a:br>
            <a:r>
              <a:rPr lang="pl-PL" sz="1400" dirty="0"/>
              <a:t/>
            </a:r>
            <a:br>
              <a:rPr lang="pl-PL" sz="1400" dirty="0"/>
            </a:br>
            <a:endParaRPr lang="pl-PL" sz="1400" dirty="0"/>
          </a:p>
        </p:txBody>
      </p:sp>
      <p:pic>
        <p:nvPicPr>
          <p:cNvPr id="4" name="Symbol zastępczy obrazu 3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4" r="21154"/>
          <a:stretch>
            <a:fillRect/>
          </a:stretch>
        </p:blipFill>
        <p:spPr>
          <a:xfrm rot="5400000">
            <a:off x="1522413" y="346075"/>
            <a:ext cx="4572000" cy="5943600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925" y="2366243"/>
            <a:ext cx="4876800" cy="341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3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circle/>
        <p:sndAc>
          <p:stSnd>
            <p:snd r:embed="rId2" name="camera.wav"/>
          </p:stSnd>
        </p:sndAc>
      </p:transition>
    </mc:Choice>
    <mc:Fallback xmlns="">
      <p:transition spd="slow" advClick="0" advTm="10000">
        <p:circle/>
        <p:sndAc>
          <p:stSnd>
            <p:snd r:embed="rId5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134045" y="694764"/>
            <a:ext cx="4934309" cy="5244861"/>
          </a:xfrm>
        </p:spPr>
        <p:txBody>
          <a:bodyPr rtlCol="0">
            <a:noAutofit/>
          </a:bodyPr>
          <a:lstStyle/>
          <a:p>
            <a:pPr algn="ctr"/>
            <a:r>
              <a:rPr lang="pl-PL" sz="1600" dirty="0"/>
              <a:t>Budynek powstał w 1933 r., autorem jego projektu był sosnowiczanin Stanisław Dankowski. Gmach w swej historii zawsze był siedzibą miejscowych władz. Do 1939 r. nosił miano Ratusza, po drugiej wojnie światowej mieściła się tu Miejska Rada Narodowa a ostatnio- Urząd Miasta Sosnowca. Położony w centrum miasta, przy </a:t>
            </a:r>
            <a:r>
              <a:rPr lang="pl-PL" sz="1600" dirty="0" err="1"/>
              <a:t>Al.Zwycięstwa</a:t>
            </a:r>
            <a:r>
              <a:rPr lang="pl-PL" sz="1600" dirty="0"/>
              <a:t> (pierwotnie </a:t>
            </a:r>
            <a:r>
              <a:rPr lang="pl-PL" sz="1600" dirty="0" err="1"/>
              <a:t>ul.Bronisława</a:t>
            </a:r>
            <a:r>
              <a:rPr lang="pl-PL" sz="1600" dirty="0"/>
              <a:t> </a:t>
            </a:r>
            <a:r>
              <a:rPr lang="pl-PL" sz="1600" dirty="0" err="1"/>
              <a:t>Pierackiego</a:t>
            </a:r>
            <a:r>
              <a:rPr lang="pl-PL" sz="1600" dirty="0"/>
              <a:t>) . Solidny gmach , jednak nie przytłaczający swoją wielkością. Jak pisano : " funkcjonalnie spójny, otrzymał </a:t>
            </a:r>
            <a:r>
              <a:rPr lang="pl-PL" sz="1600" dirty="0" err="1"/>
              <a:t>symertyczną</a:t>
            </a:r>
            <a:r>
              <a:rPr lang="pl-PL" sz="1600" dirty="0"/>
              <a:t> 11-osiową , wertykalnie uporządkowaną elewację z uproszczonymi pilastrami pozbawionymi głowicy i bazy, wspierającymi płaski fryz zamknięty prostym gzymsem". </a:t>
            </a:r>
            <a:br>
              <a:rPr lang="pl-PL" sz="1600" dirty="0"/>
            </a:br>
            <a:r>
              <a:rPr lang="pl-PL" sz="1600" dirty="0"/>
              <a:t>W </a:t>
            </a:r>
            <a:r>
              <a:rPr lang="pl-PL" sz="1600" dirty="0" err="1"/>
              <a:t>jedej</a:t>
            </a:r>
            <a:r>
              <a:rPr lang="pl-PL" sz="1600" dirty="0"/>
              <a:t> ze ścian w 1998 r. wmurowano tablicę upamiętniającą pomoc udzieloną przez mieszkańców Sosnowca i Zagłębia Dąbrowskiego mieszkańcom Górnego Śląska w okresie Powstań Śląskich i Plebiscytu. Ostatni remont budynek przechodził w latach 1999-2002.</a:t>
            </a:r>
          </a:p>
        </p:txBody>
      </p:sp>
      <p:pic>
        <p:nvPicPr>
          <p:cNvPr id="5" name="Symbol zastępczy obrazu 4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" r="12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6822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>
        <p:circle/>
        <p:sndAc>
          <p:stSnd>
            <p:snd r:embed="rId2" name="camera.wav"/>
          </p:stSnd>
        </p:sndAc>
      </p:transition>
    </mc:Choice>
    <mc:Fallback xmlns="">
      <p:transition spd="slow" advClick="0" advTm="30000">
        <p:circle/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362974" y="940279"/>
            <a:ext cx="649569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/>
              <a:t>Dziękuję za uwagę </a:t>
            </a:r>
            <a:r>
              <a:rPr lang="pl-PL" sz="2400" dirty="0" smtClean="0">
                <a:sym typeface="Wingdings" panose="05000000000000000000" pitchFamily="2" charset="2"/>
              </a:rPr>
              <a:t></a:t>
            </a:r>
          </a:p>
          <a:p>
            <a:r>
              <a:rPr lang="pl-PL" dirty="0" smtClean="0">
                <a:sym typeface="Wingdings" panose="05000000000000000000" pitchFamily="2" charset="2"/>
              </a:rPr>
              <a:t>Zapraszam do Naszego wspaniałego miasta.</a:t>
            </a:r>
          </a:p>
          <a:p>
            <a:r>
              <a:rPr lang="pl-PL" dirty="0" smtClean="0">
                <a:sym typeface="Wingdings" panose="05000000000000000000" pitchFamily="2" charset="2"/>
              </a:rPr>
              <a:t>Może uda Wam się odnaleźć zaprezentowane tu obiekty. </a:t>
            </a:r>
          </a:p>
          <a:p>
            <a:r>
              <a:rPr lang="pl-PL" dirty="0" smtClean="0">
                <a:sym typeface="Wingdings" panose="05000000000000000000" pitchFamily="2" charset="2"/>
              </a:rPr>
              <a:t>Warto wspomnieć, że to tylko mała namiastka tego, co możecie znaleźć w Naszym Mieście. </a:t>
            </a:r>
          </a:p>
          <a:p>
            <a:r>
              <a:rPr lang="pl-PL" dirty="0" smtClean="0">
                <a:sym typeface="Wingdings" panose="05000000000000000000" pitchFamily="2" charset="2"/>
              </a:rPr>
              <a:t>Zapraszam do zwiedzania ….</a:t>
            </a:r>
            <a:endParaRPr lang="pl-PL" dirty="0"/>
          </a:p>
        </p:txBody>
      </p:sp>
      <p:sp>
        <p:nvSpPr>
          <p:cNvPr id="3" name="pole tekstowe 2"/>
          <p:cNvSpPr txBox="1"/>
          <p:nvPr/>
        </p:nvSpPr>
        <p:spPr>
          <a:xfrm>
            <a:off x="9342408" y="4408098"/>
            <a:ext cx="2225616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dirty="0" smtClean="0"/>
              <a:t>Źródła:</a:t>
            </a:r>
          </a:p>
          <a:p>
            <a:r>
              <a:rPr lang="pl-PL" sz="1050" dirty="0" smtClean="0"/>
              <a:t>Fotografie własne</a:t>
            </a:r>
          </a:p>
          <a:p>
            <a:r>
              <a:rPr lang="pl-PL" sz="1050" dirty="0" smtClean="0"/>
              <a:t>www.wikipedia.pl</a:t>
            </a:r>
          </a:p>
          <a:p>
            <a:r>
              <a:rPr lang="pl-PL" sz="1050" dirty="0" smtClean="0"/>
              <a:t>www.fotopolska.eu</a:t>
            </a:r>
          </a:p>
          <a:p>
            <a:r>
              <a:rPr lang="pl-PL" sz="1050" dirty="0" smtClean="0"/>
              <a:t>www.google.pl</a:t>
            </a:r>
          </a:p>
          <a:p>
            <a:r>
              <a:rPr lang="pl-PL" sz="1050" dirty="0" smtClean="0"/>
              <a:t>www.Archiwum.41-200.pl</a:t>
            </a:r>
          </a:p>
          <a:p>
            <a:r>
              <a:rPr lang="pl-PL" sz="1050" dirty="0" smtClean="0"/>
              <a:t>www.sosnowiec.pl</a:t>
            </a:r>
          </a:p>
          <a:p>
            <a:r>
              <a:rPr lang="pl-PL" sz="1050" dirty="0" smtClean="0"/>
              <a:t>www.polskie.szlaki.pl</a:t>
            </a:r>
          </a:p>
          <a:p>
            <a:endParaRPr lang="pl-PL" sz="105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877" y="483597"/>
            <a:ext cx="3566300" cy="2009438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660" y="3337792"/>
            <a:ext cx="3761117" cy="2511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74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>
        <p:circle/>
        <p:sndAc>
          <p:stSnd>
            <p:snd r:embed="rId2" name="camera.wav"/>
          </p:stSnd>
        </p:sndAc>
      </p:transition>
    </mc:Choice>
    <mc:Fallback xmlns="">
      <p:transition spd="slow" advClick="0" advTm="12000">
        <p:circle/>
        <p:sndAc>
          <p:stSnd>
            <p:snd r:embed="rId5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154707" y="948906"/>
            <a:ext cx="4130314" cy="4244196"/>
          </a:xfrm>
        </p:spPr>
        <p:txBody>
          <a:bodyPr rtlCol="0">
            <a:noAutofit/>
          </a:bodyPr>
          <a:lstStyle/>
          <a:p>
            <a:pPr algn="ctr"/>
            <a:r>
              <a:rPr lang="pl-PL" sz="1400" dirty="0"/>
              <a:t>Czarna Przemsza jest główną rzeką </a:t>
            </a:r>
            <a:r>
              <a:rPr lang="pl-PL" sz="1400" dirty="0" smtClean="0"/>
              <a:t>Sosnowca. </a:t>
            </a:r>
            <a:r>
              <a:rPr lang="pl-PL" sz="1400" dirty="0"/>
              <a:t>W Jęzorze łączy się ona z </a:t>
            </a:r>
            <a:r>
              <a:rPr lang="pl-PL" sz="1400" dirty="0" smtClean="0"/>
              <a:t>Białą Przemszą przyjmując </a:t>
            </a:r>
            <a:r>
              <a:rPr lang="pl-PL" sz="1400" dirty="0"/>
              <a:t>nazwę </a:t>
            </a:r>
            <a:r>
              <a:rPr lang="pl-PL" sz="1400" dirty="0" smtClean="0"/>
              <a:t>Przemszy. </a:t>
            </a:r>
            <a:r>
              <a:rPr lang="pl-PL" sz="1400" dirty="0"/>
              <a:t/>
            </a:r>
            <a:br>
              <a:rPr lang="pl-PL" sz="1400" dirty="0"/>
            </a:br>
            <a:r>
              <a:rPr lang="pl-PL" sz="1400" dirty="0"/>
              <a:t>Przez Sosnowiec przepływa 10. kilometrowy odcinek Czarnej Przemszy (od dolnej Środuli do Jęzora). Rzeka płynie uregulowanym i szczelnie obudowanym korytem. Regulacji dokonano w latach 1957 – 1964. Do Czarnej Przemszy, w dzielnicy Radocha, wpada Brynica, a w Będzinie przepływający przez północne części miasta Potok Zagórski. </a:t>
            </a:r>
            <a:br>
              <a:rPr lang="pl-PL" sz="1400" dirty="0"/>
            </a:br>
            <a:r>
              <a:rPr lang="pl-PL" sz="1400" dirty="0"/>
              <a:t>Czarna Przemsza była niegdyś spławna, choć tworzyła liczne rozlewiska. W XVIII i XIX wieku wykorzystywano ją do poruszania kół młynów wodnych, tartaków, kuźnic. Silne uprzemysłowienie tego terenu oraz intensywna zabudowa spowodowały, iż obecnie jest bardzo zanieczyszczona (jeszcze w pierwszych łatach XX wieku niosła wodę czystą). </a:t>
            </a:r>
          </a:p>
        </p:txBody>
      </p:sp>
      <p:pic>
        <p:nvPicPr>
          <p:cNvPr id="5" name="Symbol zastępczy obrazu 4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" r="12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8081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>
        <p:circle/>
        <p:sndAc>
          <p:stSnd>
            <p:snd r:embed="rId2" name="camera.wav"/>
          </p:stSnd>
        </p:sndAc>
      </p:transition>
    </mc:Choice>
    <mc:Fallback xmlns="">
      <p:transition spd="slow" advClick="0" advTm="30000">
        <p:circle/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093494" y="755068"/>
            <a:ext cx="4235570" cy="4968970"/>
          </a:xfrm>
        </p:spPr>
        <p:txBody>
          <a:bodyPr rtlCol="0">
            <a:noAutofit/>
          </a:bodyPr>
          <a:lstStyle/>
          <a:p>
            <a:pPr algn="ctr"/>
            <a:r>
              <a:rPr lang="pl-PL" sz="2000" dirty="0"/>
              <a:t>Przylegający do ulicy Małachowskiego skwer przeszedł prawdziwą metamorfozę. Miejski Zakład Usług Komunalnych wyasfaltował alejki, nie obyło się bez </a:t>
            </a:r>
            <a:r>
              <a:rPr lang="pl-PL" sz="2000" dirty="0" err="1"/>
              <a:t>nasadzeń</a:t>
            </a:r>
            <a:r>
              <a:rPr lang="pl-PL" sz="2000" dirty="0"/>
              <a:t> zieleni, a główną atrakcją skweru, a zarazem niespodzianką dla mieszkańców, której na początku nie było w projekcie przebudowy jest fontanna, która została umiejscowiona na wyłożonym granitową kostką półokręgu przylegającym bezpośrednio do chodnika przy ul. Małachowskiego. </a:t>
            </a:r>
            <a:endParaRPr lang="pl" sz="2000" dirty="0"/>
          </a:p>
        </p:txBody>
      </p:sp>
      <p:pic>
        <p:nvPicPr>
          <p:cNvPr id="5" name="Symbol zastępczy obrazu 4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" r="1250"/>
          <a:stretch>
            <a:fillRect/>
          </a:stretch>
        </p:blipFill>
        <p:spPr/>
      </p:pic>
      <p:sp>
        <p:nvSpPr>
          <p:cNvPr id="6" name="Symbol zastępczy tekstu 5"/>
          <p:cNvSpPr>
            <a:spLocks noGrp="1"/>
          </p:cNvSpPr>
          <p:nvPr>
            <p:ph type="body" sz="half" idx="2"/>
          </p:nvPr>
        </p:nvSpPr>
        <p:spPr>
          <a:xfrm>
            <a:off x="7492891" y="5495026"/>
            <a:ext cx="3436777" cy="229012"/>
          </a:xfrm>
        </p:spPr>
        <p:txBody>
          <a:bodyPr>
            <a:normAutofit fontScale="62500" lnSpcReduction="20000"/>
          </a:bodyPr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971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>
        <p:circle/>
        <p:sndAc>
          <p:stSnd>
            <p:snd r:embed="rId2" name="camera.wav"/>
          </p:stSnd>
        </p:sndAc>
      </p:transition>
    </mc:Choice>
    <mc:Fallback xmlns="">
      <p:transition spd="slow" advClick="0" advTm="30000">
        <p:circle/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306573" y="1104182"/>
            <a:ext cx="4159602" cy="3942270"/>
          </a:xfrm>
        </p:spPr>
        <p:txBody>
          <a:bodyPr rtlCol="0">
            <a:noAutofit/>
          </a:bodyPr>
          <a:lstStyle/>
          <a:p>
            <a:pPr algn="ctr"/>
            <a:r>
              <a:rPr lang="pl-PL" sz="2000" dirty="0"/>
              <a:t>Bazylika katedralna Wniebowzięcia NMP w Sosnowcu – kościół eklektyczny zbudowany w 1899, na planie krzyża łacińskiego, typu bazylikowego. Od 25 marca 1992 katedra diecezji sosnowieckiej. Najważniejsza świątynia katolicka Sosnowca budowana była w latach 1893-1899. W 1896 roku oddano do użytku wiernych dolną kaplicę. </a:t>
            </a:r>
          </a:p>
        </p:txBody>
      </p:sp>
      <p:pic>
        <p:nvPicPr>
          <p:cNvPr id="4" name="Symbol zastępczy obrazu 3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4" r="21154"/>
          <a:stretch>
            <a:fillRect/>
          </a:stretch>
        </p:blipFill>
        <p:spPr>
          <a:xfrm rot="5400000">
            <a:off x="1496534" y="320196"/>
            <a:ext cx="4572000" cy="5943600"/>
          </a:xfrm>
        </p:spPr>
      </p:pic>
    </p:spTree>
    <p:extLst>
      <p:ext uri="{BB962C8B-B14F-4D97-AF65-F5344CB8AC3E}">
        <p14:creationId xmlns:p14="http://schemas.microsoft.com/office/powerpoint/2010/main" val="4159728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>
        <p:circle/>
        <p:sndAc>
          <p:stSnd>
            <p:snd r:embed="rId2" name="camera.wav"/>
          </p:stSnd>
        </p:sndAc>
      </p:transition>
    </mc:Choice>
    <mc:Fallback xmlns="">
      <p:transition spd="slow" advClick="0" advTm="20000">
        <p:circle/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197839" y="448574"/>
            <a:ext cx="4130314" cy="5883215"/>
          </a:xfrm>
        </p:spPr>
        <p:txBody>
          <a:bodyPr rtlCol="0">
            <a:noAutofit/>
          </a:bodyPr>
          <a:lstStyle/>
          <a:p>
            <a:pPr algn="ctr"/>
            <a:r>
              <a:rPr lang="pl-PL" sz="1400" b="1" dirty="0"/>
              <a:t>Ulica Modrzejowska w Sosnowcu</a:t>
            </a:r>
            <a:r>
              <a:rPr lang="pl-PL" sz="1400" dirty="0"/>
              <a:t> − deptak </a:t>
            </a:r>
            <a:r>
              <a:rPr lang="pl-PL" sz="1400" dirty="0" smtClean="0"/>
              <a:t>i główna </a:t>
            </a:r>
            <a:r>
              <a:rPr lang="pl-PL" sz="1400" dirty="0"/>
              <a:t>ulica handlowa w ścisłym centrum Sosnowca. Rozciąga się od placu Stulecia aż do zbiegu ul. Stanisława Małachowskiego, ul. Ostrogórskiej, ul. 1 Maja i ul. H. </a:t>
            </a:r>
            <a:r>
              <a:rPr lang="pl-PL" sz="1400" dirty="0" smtClean="0"/>
              <a:t>Sienkiewicza. </a:t>
            </a:r>
            <a:r>
              <a:rPr lang="pl-PL" sz="1400" dirty="0"/>
              <a:t>Ruch samochodowy jest na tej ulicy bardzo znikomy (jeżdżą po niej tylko samochody dostawcze z zaopatrzeniem i właściciele sklepów). Przeznaczona jest głównie dla pieszych. </a:t>
            </a:r>
            <a:r>
              <a:rPr lang="pl-PL" sz="1400" dirty="0" smtClean="0"/>
              <a:t/>
            </a:r>
            <a:br>
              <a:rPr lang="pl-PL" sz="1400" dirty="0" smtClean="0"/>
            </a:br>
            <a:r>
              <a:rPr lang="pl-PL" sz="1400" dirty="0" smtClean="0"/>
              <a:t/>
            </a:r>
            <a:br>
              <a:rPr lang="pl-PL" sz="1400" dirty="0" smtClean="0"/>
            </a:br>
            <a:r>
              <a:rPr lang="pl-PL" sz="1400" dirty="0"/>
              <a:t/>
            </a:r>
            <a:br>
              <a:rPr lang="pl-PL" sz="1400" dirty="0"/>
            </a:br>
            <a:r>
              <a:rPr lang="pl-PL" sz="1400" dirty="0"/>
              <a:t>Nazwa ulicy pochodzi od traktu w kierunku Modrzejowa - jednej z dzielnic Sosnowca. W roku 1881 było tam tylko pustkowie porośnięte trawą. Pod koniec XIX wieku na ulicy Modrzejowskiej w Sosnowcu zaczęli osiedlać się Żydzi. Budowali oni kamienice. W tamtym czasie ulica stała się ważnym punktem </a:t>
            </a:r>
            <a:r>
              <a:rPr lang="pl-PL" sz="1400" dirty="0" smtClean="0"/>
              <a:t>handlowo-usługowym. </a:t>
            </a:r>
            <a:r>
              <a:rPr lang="pl-PL" sz="1400" dirty="0"/>
              <a:t>Kiedyś znajdowała się tam Hala Towarzystwa </a:t>
            </a:r>
            <a:r>
              <a:rPr lang="pl-PL" sz="1400" dirty="0" smtClean="0"/>
              <a:t>Rozwój. </a:t>
            </a:r>
            <a:r>
              <a:rPr lang="pl-PL" sz="1400" dirty="0"/>
              <a:t/>
            </a:r>
            <a:br>
              <a:rPr lang="pl-PL" sz="1400" dirty="0"/>
            </a:br>
            <a:r>
              <a:rPr lang="pl-PL" sz="1400" dirty="0"/>
              <a:t>Dziś ulica Modrzejowska jest miejskim deptakiem, na którym znajduje się wiele sklepów m.in. z odzieżą, czy z żywnością. Jest tam też słynne w Sosnowcu kino </a:t>
            </a:r>
            <a:r>
              <a:rPr lang="pl-PL" sz="1400" dirty="0" smtClean="0"/>
              <a:t>Helios. </a:t>
            </a:r>
            <a:r>
              <a:rPr lang="pl-PL" sz="1400" dirty="0"/>
              <a:t>W 2018 roku przeszła </a:t>
            </a:r>
            <a:r>
              <a:rPr lang="pl-PL" sz="1400" dirty="0" smtClean="0"/>
              <a:t>modernizację.</a:t>
            </a:r>
            <a:r>
              <a:rPr lang="pl-PL" sz="1400" dirty="0"/>
              <a:t/>
            </a:r>
            <a:br>
              <a:rPr lang="pl-PL" sz="1400" dirty="0"/>
            </a:br>
            <a:endParaRPr lang="pl-PL" sz="1400" dirty="0"/>
          </a:p>
        </p:txBody>
      </p:sp>
      <p:pic>
        <p:nvPicPr>
          <p:cNvPr id="4" name="Symbol zastępczy obrazu 3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4" r="21154"/>
          <a:stretch>
            <a:fillRect/>
          </a:stretch>
        </p:blipFill>
        <p:spPr>
          <a:xfrm rot="5400000">
            <a:off x="1522413" y="346075"/>
            <a:ext cx="4572000" cy="5943600"/>
          </a:xfrm>
        </p:spPr>
      </p:pic>
    </p:spTree>
    <p:extLst>
      <p:ext uri="{BB962C8B-B14F-4D97-AF65-F5344CB8AC3E}">
        <p14:creationId xmlns:p14="http://schemas.microsoft.com/office/powerpoint/2010/main" val="46783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>
        <p:circle/>
        <p:sndAc>
          <p:stSnd>
            <p:snd r:embed="rId2" name="camera.wav"/>
          </p:stSnd>
        </p:sndAc>
      </p:transition>
    </mc:Choice>
    <mc:Fallback xmlns="">
      <p:transition spd="slow" advClick="0" advTm="30000">
        <p:circle/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189213" y="345057"/>
            <a:ext cx="4130314" cy="5193102"/>
          </a:xfrm>
        </p:spPr>
        <p:txBody>
          <a:bodyPr rtlCol="0">
            <a:noAutofit/>
          </a:bodyPr>
          <a:lstStyle/>
          <a:p>
            <a:pPr algn="ctr"/>
            <a:r>
              <a:rPr lang="pl-PL" sz="1400" dirty="0"/>
              <a:t>Dom światowej sławy kompozytora i genialnego pianisty - Władysława Szpilmana, który urodził się w Sosnowcu, istnieje tu do dziś i znajduje się w centrum miasta, przy ulicy Targowej.</a:t>
            </a:r>
            <a:br>
              <a:rPr lang="pl-PL" sz="1400" dirty="0"/>
            </a:br>
            <a:r>
              <a:rPr lang="pl-PL" sz="1400" dirty="0"/>
              <a:t/>
            </a:r>
            <a:br>
              <a:rPr lang="pl-PL" sz="1400" dirty="0"/>
            </a:br>
            <a:r>
              <a:rPr lang="pl-PL" sz="1400" dirty="0"/>
              <a:t>Władysław Szpilman był na tyle sławny i znany na całym świecie, iż na podstawie fragmentu jego życiorysu z okresu II wojny światowej Roman Polański nakręcił słynny film "Pianista".</a:t>
            </a:r>
            <a:br>
              <a:rPr lang="pl-PL" sz="1400" dirty="0"/>
            </a:br>
            <a:r>
              <a:rPr lang="pl-PL" sz="1400" dirty="0"/>
              <a:t>Dom Szpilmana jest zadbany i ma tablicę pamiątkową. Bardzo ciekawe są barwne folie w oknach, które pokazują go z czasów, kiedy tu mieszkał. Złudzenie przy pierwszym spojrzeniu w okno jest takie, że sławny pianista i kompozytor po prostu w nim stoi</a:t>
            </a:r>
            <a:r>
              <a:rPr lang="pl-PL" sz="1400" dirty="0" smtClean="0"/>
              <a:t>!</a:t>
            </a:r>
            <a:br>
              <a:rPr lang="pl-PL" sz="1400" dirty="0" smtClean="0"/>
            </a:br>
            <a:r>
              <a:rPr lang="pl-PL" sz="1400" dirty="0"/>
              <a:t/>
            </a:r>
            <a:br>
              <a:rPr lang="pl-PL" sz="1400" dirty="0"/>
            </a:br>
            <a:r>
              <a:rPr lang="pl-PL" sz="1400" dirty="0" smtClean="0"/>
              <a:t/>
            </a:r>
            <a:br>
              <a:rPr lang="pl-PL" sz="1400" dirty="0" smtClean="0"/>
            </a:br>
            <a:r>
              <a:rPr lang="pl-PL" sz="1400" dirty="0"/>
              <a:t/>
            </a:r>
            <a:br>
              <a:rPr lang="pl-PL" sz="1400" dirty="0"/>
            </a:br>
            <a:r>
              <a:rPr lang="pl-PL" sz="1400" dirty="0" smtClean="0"/>
              <a:t/>
            </a:r>
            <a:br>
              <a:rPr lang="pl-PL" sz="1400" dirty="0" smtClean="0"/>
            </a:br>
            <a:r>
              <a:rPr lang="pl-PL" sz="1400" dirty="0"/>
              <a:t/>
            </a:r>
            <a:br>
              <a:rPr lang="pl-PL" sz="1400" dirty="0"/>
            </a:br>
            <a:r>
              <a:rPr lang="pl-PL" sz="1400" dirty="0" smtClean="0"/>
              <a:t/>
            </a:r>
            <a:br>
              <a:rPr lang="pl-PL" sz="1400" dirty="0" smtClean="0"/>
            </a:br>
            <a:r>
              <a:rPr lang="pl-PL" sz="1400" dirty="0" smtClean="0"/>
              <a:t/>
            </a:r>
            <a:br>
              <a:rPr lang="pl-PL" sz="1400" dirty="0" smtClean="0"/>
            </a:br>
            <a:endParaRPr lang="pl-PL" sz="1400" dirty="0"/>
          </a:p>
        </p:txBody>
      </p:sp>
      <p:pic>
        <p:nvPicPr>
          <p:cNvPr id="4" name="Symbol zastępczy obrazu 3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4" r="21154"/>
          <a:stretch>
            <a:fillRect/>
          </a:stretch>
        </p:blipFill>
        <p:spPr>
          <a:xfrm rot="5400000">
            <a:off x="1547975" y="332433"/>
            <a:ext cx="4512395" cy="5866112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559" y="4017819"/>
            <a:ext cx="1560216" cy="213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16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>
        <p:circle/>
        <p:sndAc>
          <p:stSnd>
            <p:snd r:embed="rId2" name="camera.wav"/>
          </p:stSnd>
        </p:sndAc>
      </p:transition>
    </mc:Choice>
    <mc:Fallback xmlns="">
      <p:transition spd="slow" advClick="0" advTm="30000">
        <p:circle/>
        <p:sndAc>
          <p:stSnd>
            <p:snd r:embed="rId5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154707" y="931653"/>
            <a:ext cx="4130314" cy="5193102"/>
          </a:xfrm>
        </p:spPr>
        <p:txBody>
          <a:bodyPr rtlCol="0">
            <a:noAutofit/>
          </a:bodyPr>
          <a:lstStyle/>
          <a:p>
            <a:pPr algn="ctr"/>
            <a:r>
              <a:rPr lang="pl-PL" sz="1800" b="1" dirty="0"/>
              <a:t>Pomnik Jana Kiepury w Sosnowcu</a:t>
            </a:r>
            <a:r>
              <a:rPr lang="pl-PL" sz="1800" dirty="0"/>
              <a:t> – odsłonięty 15 maja </a:t>
            </a:r>
            <a:r>
              <a:rPr lang="pl-PL" sz="1800" dirty="0" smtClean="0"/>
              <a:t>2002, </a:t>
            </a:r>
            <a:r>
              <a:rPr lang="pl-PL" sz="1800" dirty="0"/>
              <a:t>w przeddzień setnej rocznicy urodzin sławnego artysty na placu Stulecia. </a:t>
            </a:r>
            <a:br>
              <a:rPr lang="pl-PL" sz="1800" dirty="0"/>
            </a:br>
            <a:r>
              <a:rPr lang="pl-PL" sz="1800" dirty="0"/>
              <a:t>Blisko trzymetrowy (290 </a:t>
            </a:r>
            <a:r>
              <a:rPr lang="pl-PL" sz="1800" dirty="0" smtClean="0"/>
              <a:t>cm) </a:t>
            </a:r>
            <a:r>
              <a:rPr lang="pl-PL" sz="1800" dirty="0"/>
              <a:t>odlew z </a:t>
            </a:r>
            <a:r>
              <a:rPr lang="pl-PL" sz="1800" dirty="0" smtClean="0"/>
              <a:t>brązu </a:t>
            </a:r>
            <a:r>
              <a:rPr lang="pl-PL" sz="1800" dirty="0"/>
              <a:t>jest umieszczony na granitowym cokole o wysokości 1,40 </a:t>
            </a:r>
            <a:r>
              <a:rPr lang="pl-PL" sz="1800" dirty="0" smtClean="0"/>
              <a:t>m. </a:t>
            </a:r>
            <a:r>
              <a:rPr lang="pl-PL" sz="1800" dirty="0"/>
              <a:t>Pomnik przedstawia Jana Kiepurę w jego najbardziej znanej pozie – artysta w rozwianym płaszczu i kapeluszu śpiewa z ręką wzniesioną w </a:t>
            </a:r>
            <a:r>
              <a:rPr lang="pl-PL" sz="1800" dirty="0" smtClean="0"/>
              <a:t>górę. </a:t>
            </a: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/>
              <a:t>Autorami projektu są warszawscy artyści – Tadeusz </a:t>
            </a:r>
            <a:r>
              <a:rPr lang="pl-PL" sz="1800" dirty="0" smtClean="0"/>
              <a:t>Markiewicz </a:t>
            </a:r>
            <a:r>
              <a:rPr lang="pl-PL" sz="1800" dirty="0"/>
              <a:t>i Gabriel </a:t>
            </a:r>
            <a:r>
              <a:rPr lang="pl-PL" sz="1800" dirty="0" smtClean="0"/>
              <a:t>Karwowski. </a:t>
            </a:r>
            <a:r>
              <a:rPr lang="pl-PL" sz="1800" dirty="0"/>
              <a:t>Ich projekt zwyciężył w konkursie, jury przewodniczył Bogusław </a:t>
            </a:r>
            <a:r>
              <a:rPr lang="pl-PL" sz="1800" dirty="0" smtClean="0"/>
              <a:t>Kaczyński. </a:t>
            </a:r>
            <a:r>
              <a:rPr lang="pl-PL" sz="1400" dirty="0"/>
              <a:t/>
            </a:r>
            <a:br>
              <a:rPr lang="pl-PL" sz="1400" dirty="0"/>
            </a:br>
            <a:endParaRPr lang="pl-PL" sz="1400" dirty="0"/>
          </a:p>
        </p:txBody>
      </p:sp>
      <p:pic>
        <p:nvPicPr>
          <p:cNvPr id="4" name="Symbol zastępczy obrazu 3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4" r="21154"/>
          <a:stretch>
            <a:fillRect/>
          </a:stretch>
        </p:blipFill>
        <p:spPr>
          <a:xfrm rot="5400000">
            <a:off x="1522413" y="346075"/>
            <a:ext cx="4572000" cy="5943600"/>
          </a:xfrm>
        </p:spPr>
      </p:pic>
    </p:spTree>
    <p:extLst>
      <p:ext uri="{BB962C8B-B14F-4D97-AF65-F5344CB8AC3E}">
        <p14:creationId xmlns:p14="http://schemas.microsoft.com/office/powerpoint/2010/main" val="1570591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>
        <p:circle/>
        <p:sndAc>
          <p:stSnd>
            <p:snd r:embed="rId2" name="camera.wav"/>
          </p:stSnd>
        </p:sndAc>
      </p:transition>
    </mc:Choice>
    <mc:Fallback xmlns="">
      <p:transition spd="slow" advClick="0" advTm="30000">
        <p:circle/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108166" y="707366"/>
            <a:ext cx="4580626" cy="5313872"/>
          </a:xfrm>
        </p:spPr>
        <p:txBody>
          <a:bodyPr rtlCol="0">
            <a:noAutofit/>
          </a:bodyPr>
          <a:lstStyle/>
          <a:p>
            <a:pPr algn="ctr"/>
            <a:r>
              <a:rPr lang="pl-PL" sz="1800" dirty="0"/>
              <a:t>Początki sosnowieckiej stacji wiążą się z budową linii Kolei Warszawsko-Wiedeńskiej. Pomysł połączenia sieci Kolei Górnośląskiej i Kolei Warszawsko-Wiedeńskiej przez Sosnowiec pojawił się w 1854. W wyniku porozumienia obydwu spółek w czerwcu 1858 rozpoczęto budowę połączenia tych sieci kolejowych. Budynek dworca, jak i stację oddano do użytku w 1859. Powstanie stacji dało początek szybkiemu rozwojowi Sosnowca. Budynek dworca jest piętrowy, w stylu neoklasycystycznym, wzniesiony prawdopodobnie według projektu włoskiego architekta </a:t>
            </a:r>
            <a:r>
              <a:rPr lang="pl-PL" sz="1800" dirty="0" smtClean="0"/>
              <a:t>Henryka Marconiego</a:t>
            </a:r>
            <a:r>
              <a:rPr lang="pl-PL" sz="1800" dirty="0"/>
              <a:t>. Budynek ten jest wpisany do rejestru zabytków województwa śląskiego.</a:t>
            </a:r>
          </a:p>
        </p:txBody>
      </p:sp>
      <p:pic>
        <p:nvPicPr>
          <p:cNvPr id="4" name="Symbol zastępczy obrazu 3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" r="12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0649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>
        <p:circle/>
        <p:sndAc>
          <p:stSnd>
            <p:snd r:embed="rId2" name="camera.wav"/>
          </p:stSnd>
        </p:sndAc>
      </p:transition>
    </mc:Choice>
    <mc:Fallback xmlns="">
      <p:transition spd="slow" advClick="0" advTm="30000">
        <p:circle/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719" y="781030"/>
            <a:ext cx="4551338" cy="4161907"/>
          </a:xfrm>
        </p:spPr>
        <p:txBody>
          <a:bodyPr rtlCol="0">
            <a:noAutofit/>
          </a:bodyPr>
          <a:lstStyle/>
          <a:p>
            <a:pPr algn="ctr"/>
            <a:r>
              <a:rPr lang="pl-PL" sz="1400" b="1" dirty="0"/>
              <a:t>Kino "Muza"</a:t>
            </a:r>
            <a:r>
              <a:rPr lang="pl-PL" sz="1400" dirty="0"/>
              <a:t> - Budynek Muzy został wybudowany na przełomie XIX i XX w. Pierwotnie była w nim wozownia, która powstała przy dworcu Kolei Warszawsko-Wiedeńskiej i służyła przyjeżdżającym, jako dogodne miejsce do pozostawienia konnego zaprzęgu. Budynek przekształcono na kino w latach 30. minionego wieku. Kino Muza zostało zamknięte w 2005 roku. W latach trzydziestych ubiegłego stulecia funkcjonowało w tym miejscu kino </a:t>
            </a:r>
            <a:r>
              <a:rPr lang="pl-PL" sz="1400" dirty="0" err="1"/>
              <a:t>Palace</a:t>
            </a:r>
            <a:r>
              <a:rPr lang="pl-PL" sz="1400" dirty="0"/>
              <a:t>, następnie "</a:t>
            </a:r>
            <a:r>
              <a:rPr lang="pl-PL" sz="1400" dirty="0" err="1" smtClean="0"/>
              <a:t>Roxy</a:t>
            </a:r>
            <a:r>
              <a:rPr lang="pl-PL" sz="1400" dirty="0" smtClean="0"/>
              <a:t>" i </a:t>
            </a:r>
            <a:r>
              <a:rPr lang="pl-PL" sz="1400" dirty="0"/>
              <a:t>"Nowe Pokolenie". Po generalnym remoncie w 1956 roku kino otrzymało nazwę Muza. Sosnowieckie kino było jednym z dwóch w regionie miejsc, w którym w pierwszej kolejności prezentowane były premiery filmowe. Drugim było katowickie kino Rialto. </a:t>
            </a:r>
            <a:r>
              <a:rPr lang="pl-PL" sz="1400" dirty="0" smtClean="0"/>
              <a:t/>
            </a:r>
            <a:br>
              <a:rPr lang="pl-PL" sz="1400" dirty="0" smtClean="0"/>
            </a:br>
            <a:r>
              <a:rPr lang="pl-PL" sz="1400" dirty="0"/>
              <a:t/>
            </a:r>
            <a:br>
              <a:rPr lang="pl-PL" sz="1400" dirty="0"/>
            </a:br>
            <a:r>
              <a:rPr lang="pl-PL" sz="1400" dirty="0"/>
              <a:t>Obecnie w budynku mieści się Sala widowiskowo-koncertowa MUZA. </a:t>
            </a:r>
          </a:p>
        </p:txBody>
      </p:sp>
      <p:pic>
        <p:nvPicPr>
          <p:cNvPr id="4" name="Symbol zastępczy obrazu 3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" r="1250"/>
          <a:stretch>
            <a:fillRect/>
          </a:stretch>
        </p:blipFill>
        <p:spPr/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019" y="5046453"/>
            <a:ext cx="2300377" cy="151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52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>
        <p:circle/>
        <p:sndAc>
          <p:stSnd>
            <p:snd r:embed="rId2" name="camera.wav"/>
          </p:stSnd>
        </p:sndAc>
      </p:transition>
    </mc:Choice>
    <mc:Fallback xmlns="">
      <p:transition spd="slow" advClick="0" advTm="30000">
        <p:circle/>
        <p:sndAc>
          <p:stSnd>
            <p:snd r:embed="rId5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lustracja natury 16: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3431377.potx" id="{56A48130-F36A-41C3-8C0C-0EF853C6708B}" vid="{0432F83B-7085-406B-BFE7-677E72A6CADA}"/>
    </a:ext>
  </a:extLst>
</a:theme>
</file>

<file path=ppt/theme/theme2.xml><?xml version="1.0" encoding="utf-8"?>
<a:theme xmlns:a="http://schemas.openxmlformats.org/drawingml/2006/main" name="Motyw pakietu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Prezentacja związana z naturą, ilustrowany projekt poziomy (panoramiczny)</Template>
  <TotalTime>105</TotalTime>
  <Words>628</Words>
  <Application>Microsoft Office PowerPoint</Application>
  <PresentationFormat>Panoramiczny</PresentationFormat>
  <Paragraphs>27</Paragraphs>
  <Slides>15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15</vt:i4>
      </vt:variant>
    </vt:vector>
  </HeadingPairs>
  <TitlesOfParts>
    <vt:vector size="19" baseType="lpstr">
      <vt:lpstr>Arial</vt:lpstr>
      <vt:lpstr>Segoe Print</vt:lpstr>
      <vt:lpstr>Wingdings</vt:lpstr>
      <vt:lpstr>Ilustracja natury 16:9</vt:lpstr>
      <vt:lpstr>Spacer po Sosnowcu</vt:lpstr>
      <vt:lpstr>Czarna Przemsza jest główną rzeką Sosnowca. W Jęzorze łączy się ona z Białą Przemszą przyjmując nazwę Przemszy.  Przez Sosnowiec przepływa 10. kilometrowy odcinek Czarnej Przemszy (od dolnej Środuli do Jęzora). Rzeka płynie uregulowanym i szczelnie obudowanym korytem. Regulacji dokonano w latach 1957 – 1964. Do Czarnej Przemszy, w dzielnicy Radocha, wpada Brynica, a w Będzinie przepływający przez północne części miasta Potok Zagórski.  Czarna Przemsza była niegdyś spławna, choć tworzyła liczne rozlewiska. W XVIII i XIX wieku wykorzystywano ją do poruszania kół młynów wodnych, tartaków, kuźnic. Silne uprzemysłowienie tego terenu oraz intensywna zabudowa spowodowały, iż obecnie jest bardzo zanieczyszczona (jeszcze w pierwszych łatach XX wieku niosła wodę czystą). </vt:lpstr>
      <vt:lpstr>Przylegający do ulicy Małachowskiego skwer przeszedł prawdziwą metamorfozę. Miejski Zakład Usług Komunalnych wyasfaltował alejki, nie obyło się bez nasadzeń zieleni, a główną atrakcją skweru, a zarazem niespodzianką dla mieszkańców, której na początku nie było w projekcie przebudowy jest fontanna, która została umiejscowiona na wyłożonym granitową kostką półokręgu przylegającym bezpośrednio do chodnika przy ul. Małachowskiego. </vt:lpstr>
      <vt:lpstr>Bazylika katedralna Wniebowzięcia NMP w Sosnowcu – kościół eklektyczny zbudowany w 1899, na planie krzyża łacińskiego, typu bazylikowego. Od 25 marca 1992 katedra diecezji sosnowieckiej. Najważniejsza świątynia katolicka Sosnowca budowana była w latach 1893-1899. W 1896 roku oddano do użytku wiernych dolną kaplicę. </vt:lpstr>
      <vt:lpstr>Ulica Modrzejowska w Sosnowcu − deptak i główna ulica handlowa w ścisłym centrum Sosnowca. Rozciąga się od placu Stulecia aż do zbiegu ul. Stanisława Małachowskiego, ul. Ostrogórskiej, ul. 1 Maja i ul. H. Sienkiewicza. Ruch samochodowy jest na tej ulicy bardzo znikomy (jeżdżą po niej tylko samochody dostawcze z zaopatrzeniem i właściciele sklepów). Przeznaczona jest głównie dla pieszych.    Nazwa ulicy pochodzi od traktu w kierunku Modrzejowa - jednej z dzielnic Sosnowca. W roku 1881 było tam tylko pustkowie porośnięte trawą. Pod koniec XIX wieku na ulicy Modrzejowskiej w Sosnowcu zaczęli osiedlać się Żydzi. Budowali oni kamienice. W tamtym czasie ulica stała się ważnym punktem handlowo-usługowym. Kiedyś znajdowała się tam Hala Towarzystwa Rozwój.  Dziś ulica Modrzejowska jest miejskim deptakiem, na którym znajduje się wiele sklepów m.in. z odzieżą, czy z żywnością. Jest tam też słynne w Sosnowcu kino Helios. W 2018 roku przeszła modernizację. </vt:lpstr>
      <vt:lpstr>Dom światowej sławy kompozytora i genialnego pianisty - Władysława Szpilmana, który urodził się w Sosnowcu, istnieje tu do dziś i znajduje się w centrum miasta, przy ulicy Targowej.  Władysław Szpilman był na tyle sławny i znany na całym świecie, iż na podstawie fragmentu jego życiorysu z okresu II wojny światowej Roman Polański nakręcił słynny film "Pianista". Dom Szpilmana jest zadbany i ma tablicę pamiątkową. Bardzo ciekawe są barwne folie w oknach, które pokazują go z czasów, kiedy tu mieszkał. Złudzenie przy pierwszym spojrzeniu w okno jest takie, że sławny pianista i kompozytor po prostu w nim stoi!        </vt:lpstr>
      <vt:lpstr>Pomnik Jana Kiepury w Sosnowcu – odsłonięty 15 maja 2002, w przeddzień setnej rocznicy urodzin sławnego artysty na placu Stulecia.  Blisko trzymetrowy (290 cm) odlew z brązu jest umieszczony na granitowym cokole o wysokości 1,40 m. Pomnik przedstawia Jana Kiepurę w jego najbardziej znanej pozie – artysta w rozwianym płaszczu i kapeluszu śpiewa z ręką wzniesioną w górę.  Autorami projektu są warszawscy artyści – Tadeusz Markiewicz i Gabriel Karwowski. Ich projekt zwyciężył w konkursie, jury przewodniczył Bogusław Kaczyński.  </vt:lpstr>
      <vt:lpstr>Początki sosnowieckiej stacji wiążą się z budową linii Kolei Warszawsko-Wiedeńskiej. Pomysł połączenia sieci Kolei Górnośląskiej i Kolei Warszawsko-Wiedeńskiej przez Sosnowiec pojawił się w 1854. W wyniku porozumienia obydwu spółek w czerwcu 1858 rozpoczęto budowę połączenia tych sieci kolejowych. Budynek dworca, jak i stację oddano do użytku w 1859. Powstanie stacji dało początek szybkiemu rozwojowi Sosnowca. Budynek dworca jest piętrowy, w stylu neoklasycystycznym, wzniesiony prawdopodobnie według projektu włoskiego architekta Henryka Marconiego. Budynek ten jest wpisany do rejestru zabytków województwa śląskiego.</vt:lpstr>
      <vt:lpstr>Kino "Muza" - Budynek Muzy został wybudowany na przełomie XIX i XX w. Pierwotnie była w nim wozownia, która powstała przy dworcu Kolei Warszawsko-Wiedeńskiej i służyła przyjeżdżającym, jako dogodne miejsce do pozostawienia konnego zaprzęgu. Budynek przekształcono na kino w latach 30. minionego wieku. Kino Muza zostało zamknięte w 2005 roku. W latach trzydziestych ubiegłego stulecia funkcjonowało w tym miejscu kino Palace, następnie "Roxy" i "Nowe Pokolenie". Po generalnym remoncie w 1956 roku kino otrzymało nazwę Muza. Sosnowieckie kino było jednym z dwóch w regionie miejsc, w którym w pierwszej kolejności prezentowane były premiery filmowe. Drugim było katowickie kino Rialto.   Obecnie w budynku mieści się Sala widowiskowo-koncertowa MUZA. </vt:lpstr>
      <vt:lpstr>W centrum Sosnowca  (al. Zwycięstwa i ul. 3 Maja) można oglądać wystawę „Cudze chwalicie, swego nie znacie" poświęconą twórczości artystów związanych z naszym miastem.   Projekt „Cudze chwalicie, swego nie znacie", to subiektywny wybór artystów, który w przyszłości będzie miał kolejne odsłony. </vt:lpstr>
      <vt:lpstr>Prezentacja programu PowerPoint</vt:lpstr>
      <vt:lpstr>Sosnowiec buduje hotele dla owadów. Domki montowane są na ponadmetrowych palach, a przy każdym z nich stoi tabliczka z informacją, jakie owady będą w nich zamieszkiwać.  Każdy hotel posiada pozytywną rekomendację zoologiczną Instytutu Zoologii Uniwersytetu Przyrodniczego w Poznaniu. Domki są skonstruowane według ścisłych zaleceń ornitologicznych i entomologicznych.  W sumie powstało ich siedem.</vt:lpstr>
      <vt:lpstr>Deptak do Urzędu Miasta Aleja Zwycięstwa   A tak wyglądała dawniej:  </vt:lpstr>
      <vt:lpstr>Budynek powstał w 1933 r., autorem jego projektu był sosnowiczanin Stanisław Dankowski. Gmach w swej historii zawsze był siedzibą miejscowych władz. Do 1939 r. nosił miano Ratusza, po drugiej wojnie światowej mieściła się tu Miejska Rada Narodowa a ostatnio- Urząd Miasta Sosnowca. Położony w centrum miasta, przy Al.Zwycięstwa (pierwotnie ul.Bronisława Pierackiego) . Solidny gmach , jednak nie przytłaczający swoją wielkością. Jak pisano : " funkcjonalnie spójny, otrzymał symertyczną 11-osiową , wertykalnie uporządkowaną elewację z uproszczonymi pilastrami pozbawionymi głowicy i bazy, wspierającymi płaski fryz zamknięty prostym gzymsem".  W jedej ze ścian w 1998 r. wmurowano tablicę upamiętniającą pomoc udzieloną przez mieszkańców Sosnowca i Zagłębia Dąbrowskiego mieszkańcom Górnego Śląska w okresie Powstań Śląskich i Plebiscytu. Ostatni remont budynek przechodził w latach 1999-2002.</vt:lpstr>
      <vt:lpstr>Prezentacja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Spacer po Sosnowcu</dc:title>
  <dc:creator>JA</dc:creator>
  <cp:lastModifiedBy>JA</cp:lastModifiedBy>
  <cp:revision>19</cp:revision>
  <dcterms:created xsi:type="dcterms:W3CDTF">2021-01-31T11:08:00Z</dcterms:created>
  <dcterms:modified xsi:type="dcterms:W3CDTF">2021-02-19T12:22:34Z</dcterms:modified>
</cp:coreProperties>
</file>