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8" r:id="rId11"/>
    <p:sldId id="271" r:id="rId12"/>
    <p:sldId id="270" r:id="rId13"/>
    <p:sldId id="269" r:id="rId14"/>
    <p:sldId id="272" r:id="rId15"/>
    <p:sldId id="273" r:id="rId16"/>
    <p:sldId id="274" r:id="rId17"/>
    <p:sldId id="275" r:id="rId18"/>
    <p:sldId id="278" r:id="rId19"/>
    <p:sldId id="281" r:id="rId20"/>
    <p:sldId id="282" r:id="rId21"/>
    <p:sldId id="283" r:id="rId22"/>
    <p:sldId id="284" r:id="rId23"/>
    <p:sldId id="279" r:id="rId24"/>
    <p:sldId id="285" r:id="rId25"/>
    <p:sldId id="286" r:id="rId26"/>
    <p:sldId id="280" r:id="rId27"/>
    <p:sldId id="276" r:id="rId28"/>
    <p:sldId id="277" r:id="rId2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9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28A965C-AB2F-49B2-AB23-749D93844936}" type="datetimeFigureOut">
              <a:rPr lang="pl-PL" smtClean="0"/>
              <a:pPr/>
              <a:t>05.05.2021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7E0701B-BC72-4E22-900A-C72AFBDF2D4B}"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28A965C-AB2F-49B2-AB23-749D93844936}" type="datetimeFigureOut">
              <a:rPr lang="pl-PL" smtClean="0"/>
              <a:pPr/>
              <a:t>05.05.2021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7E0701B-BC72-4E22-900A-C72AFBDF2D4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28A965C-AB2F-49B2-AB23-749D93844936}" type="datetimeFigureOut">
              <a:rPr lang="pl-PL" smtClean="0"/>
              <a:pPr/>
              <a:t>05.05.2021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7E0701B-BC72-4E22-900A-C72AFBDF2D4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28A965C-AB2F-49B2-AB23-749D93844936}" type="datetimeFigureOut">
              <a:rPr lang="pl-PL" smtClean="0"/>
              <a:pPr/>
              <a:t>05.05.2021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7E0701B-BC72-4E22-900A-C72AFBDF2D4B}"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28A965C-AB2F-49B2-AB23-749D93844936}" type="datetimeFigureOut">
              <a:rPr lang="pl-PL" smtClean="0"/>
              <a:pPr/>
              <a:t>05.05.2021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7E0701B-BC72-4E22-900A-C72AFBDF2D4B}"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28A965C-AB2F-49B2-AB23-749D93844936}" type="datetimeFigureOut">
              <a:rPr lang="pl-PL" smtClean="0"/>
              <a:pPr/>
              <a:t>05.05.2021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7E0701B-BC72-4E22-900A-C72AFBDF2D4B}"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28A965C-AB2F-49B2-AB23-749D93844936}" type="datetimeFigureOut">
              <a:rPr lang="pl-PL" smtClean="0"/>
              <a:pPr/>
              <a:t>05.05.2021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7E0701B-BC72-4E22-900A-C72AFBDF2D4B}"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28A965C-AB2F-49B2-AB23-749D93844936}" type="datetimeFigureOut">
              <a:rPr lang="pl-PL" smtClean="0"/>
              <a:pPr/>
              <a:t>05.05.2021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7E0701B-BC72-4E22-900A-C72AFBDF2D4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28A965C-AB2F-49B2-AB23-749D93844936}" type="datetimeFigureOut">
              <a:rPr lang="pl-PL" smtClean="0"/>
              <a:pPr/>
              <a:t>05.05.2021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7E0701B-BC72-4E22-900A-C72AFBDF2D4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28A965C-AB2F-49B2-AB23-749D93844936}" type="datetimeFigureOut">
              <a:rPr lang="pl-PL" smtClean="0"/>
              <a:pPr/>
              <a:t>05.05.2021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7E0701B-BC72-4E22-900A-C72AFBDF2D4B}"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28A965C-AB2F-49B2-AB23-749D93844936}" type="datetimeFigureOut">
              <a:rPr lang="pl-PL" smtClean="0"/>
              <a:pPr/>
              <a:t>05.05.2021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7E0701B-BC72-4E22-900A-C72AFBDF2D4B}"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A965C-AB2F-49B2-AB23-749D93844936}" type="datetimeFigureOut">
              <a:rPr lang="pl-PL" smtClean="0"/>
              <a:pPr/>
              <a:t>05.05.2021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0701B-BC72-4E22-900A-C72AFBDF2D4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P8128iS8o0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76673"/>
            <a:ext cx="7772400" cy="1008111"/>
          </a:xfrm>
        </p:spPr>
        <p:txBody>
          <a:bodyPr>
            <a:normAutofit fontScale="90000"/>
          </a:bodyPr>
          <a:lstStyle/>
          <a:p>
            <a:r>
              <a:rPr lang="pl-PL" dirty="0"/>
              <a:t>Jak sobie radzić ze stresem </a:t>
            </a:r>
            <a:br>
              <a:rPr lang="pl-PL" dirty="0"/>
            </a:br>
            <a:endParaRPr lang="pl-PL" dirty="0"/>
          </a:p>
        </p:txBody>
      </p:sp>
      <p:sp>
        <p:nvSpPr>
          <p:cNvPr id="3" name="Podtytuł 2"/>
          <p:cNvSpPr>
            <a:spLocks noGrp="1"/>
          </p:cNvSpPr>
          <p:nvPr>
            <p:ph type="subTitle" idx="1"/>
          </p:nvPr>
        </p:nvSpPr>
        <p:spPr/>
        <p:txBody>
          <a:bodyPr/>
          <a:lstStyle/>
          <a:p>
            <a:endParaRPr lang="pl-PL" dirty="0"/>
          </a:p>
        </p:txBody>
      </p:sp>
      <p:pic>
        <p:nvPicPr>
          <p:cNvPr id="4" name="Obraz 3" descr="https://testosterone.pl/wiedza/wp-content/uploads/2019/01/sposoby-na-stres.jpg"/>
          <p:cNvPicPr/>
          <p:nvPr/>
        </p:nvPicPr>
        <p:blipFill>
          <a:blip r:embed="rId2" cstate="print"/>
          <a:srcRect/>
          <a:stretch>
            <a:fillRect/>
          </a:stretch>
        </p:blipFill>
        <p:spPr bwMode="auto">
          <a:xfrm>
            <a:off x="467544" y="1556792"/>
            <a:ext cx="8352928"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3.</a:t>
            </a:r>
            <a:r>
              <a:rPr lang="pl-PL" b="1" dirty="0" smtClean="0"/>
              <a:t> </a:t>
            </a:r>
            <a:r>
              <a:rPr lang="pl-PL" dirty="0" smtClean="0"/>
              <a:t>Czy zdarza się, że boisz się powiedzieć coś swoim rodzicom?</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nigdy (1pkt)</a:t>
            </a:r>
          </a:p>
          <a:p>
            <a:pPr>
              <a:buNone/>
            </a:pPr>
            <a:endParaRPr lang="pl-PL" dirty="0" smtClean="0"/>
          </a:p>
          <a:p>
            <a:r>
              <a:rPr lang="pl-PL" dirty="0" smtClean="0"/>
              <a:t>-rzadko (2pkt)</a:t>
            </a:r>
          </a:p>
          <a:p>
            <a:pPr>
              <a:buNone/>
            </a:pPr>
            <a:r>
              <a:rPr lang="pl-PL" dirty="0" smtClean="0"/>
              <a:t> </a:t>
            </a:r>
          </a:p>
          <a:p>
            <a:r>
              <a:rPr lang="pl-PL" dirty="0" smtClean="0"/>
              <a:t>-czasami (3pkt)</a:t>
            </a:r>
          </a:p>
          <a:p>
            <a:pPr>
              <a:buNone/>
            </a:pPr>
            <a:r>
              <a:rPr lang="pl-PL" dirty="0" smtClean="0"/>
              <a:t> </a:t>
            </a:r>
          </a:p>
          <a:p>
            <a:r>
              <a:rPr lang="pl-PL" dirty="0" smtClean="0"/>
              <a:t>-często (4pkt)</a:t>
            </a:r>
          </a:p>
          <a:p>
            <a:pPr>
              <a:buNone/>
            </a:pPr>
            <a:r>
              <a:rPr lang="pl-PL" dirty="0" smtClean="0"/>
              <a:t> </a:t>
            </a:r>
          </a:p>
          <a:p>
            <a:r>
              <a:rPr lang="pl-PL" dirty="0" smtClean="0"/>
              <a:t>-zawsze (5pkt)</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4. Czy często  się niecierpliwisz w trakcie pracy/nauki?</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nigdy (1pkt)</a:t>
            </a:r>
          </a:p>
          <a:p>
            <a:pPr>
              <a:buNone/>
            </a:pPr>
            <a:endParaRPr lang="pl-PL" dirty="0" smtClean="0"/>
          </a:p>
          <a:p>
            <a:r>
              <a:rPr lang="pl-PL" dirty="0" smtClean="0"/>
              <a:t>-rzadko (2pkt)</a:t>
            </a:r>
          </a:p>
          <a:p>
            <a:pPr>
              <a:buNone/>
            </a:pPr>
            <a:r>
              <a:rPr lang="pl-PL" dirty="0" smtClean="0"/>
              <a:t> </a:t>
            </a:r>
          </a:p>
          <a:p>
            <a:r>
              <a:rPr lang="pl-PL" dirty="0" smtClean="0"/>
              <a:t>-czasami (3pkt)</a:t>
            </a:r>
          </a:p>
          <a:p>
            <a:pPr>
              <a:buNone/>
            </a:pPr>
            <a:r>
              <a:rPr lang="pl-PL" dirty="0" smtClean="0"/>
              <a:t> </a:t>
            </a:r>
          </a:p>
          <a:p>
            <a:r>
              <a:rPr lang="pl-PL" dirty="0" smtClean="0"/>
              <a:t>-często (4pkt)</a:t>
            </a:r>
          </a:p>
          <a:p>
            <a:pPr>
              <a:buNone/>
            </a:pPr>
            <a:r>
              <a:rPr lang="pl-PL" dirty="0" smtClean="0"/>
              <a:t> </a:t>
            </a:r>
          </a:p>
          <a:p>
            <a:r>
              <a:rPr lang="pl-PL" dirty="0" smtClean="0"/>
              <a:t>-zawsze (5pkt)</a:t>
            </a:r>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5. Czy zdarzyło Ci się, że ktoś nazwał Cię nerwusem?</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nigdy (1pkt)</a:t>
            </a:r>
          </a:p>
          <a:p>
            <a:pPr>
              <a:buNone/>
            </a:pPr>
            <a:endParaRPr lang="pl-PL" dirty="0" smtClean="0"/>
          </a:p>
          <a:p>
            <a:r>
              <a:rPr lang="pl-PL" dirty="0" smtClean="0"/>
              <a:t>-rzadko (2pkt)</a:t>
            </a:r>
          </a:p>
          <a:p>
            <a:pPr>
              <a:buNone/>
            </a:pPr>
            <a:r>
              <a:rPr lang="pl-PL" dirty="0" smtClean="0"/>
              <a:t> </a:t>
            </a:r>
          </a:p>
          <a:p>
            <a:r>
              <a:rPr lang="pl-PL" dirty="0" smtClean="0"/>
              <a:t>-czasami (3pkt)</a:t>
            </a:r>
          </a:p>
          <a:p>
            <a:pPr>
              <a:buNone/>
            </a:pPr>
            <a:r>
              <a:rPr lang="pl-PL" dirty="0" smtClean="0"/>
              <a:t> </a:t>
            </a:r>
          </a:p>
          <a:p>
            <a:r>
              <a:rPr lang="pl-PL" dirty="0" smtClean="0"/>
              <a:t>-często (4pkt)</a:t>
            </a:r>
          </a:p>
          <a:p>
            <a:pPr>
              <a:buNone/>
            </a:pPr>
            <a:r>
              <a:rPr lang="pl-PL" dirty="0" smtClean="0"/>
              <a:t> </a:t>
            </a:r>
          </a:p>
          <a:p>
            <a:r>
              <a:rPr lang="pl-PL" dirty="0" smtClean="0"/>
              <a:t>-zawsze (5pkt)</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dirty="0" smtClean="0"/>
              <a:t>6.</a:t>
            </a:r>
            <a:r>
              <a:rPr lang="pl-PL" b="1" dirty="0" smtClean="0"/>
              <a:t> </a:t>
            </a:r>
            <a:r>
              <a:rPr lang="pl-PL" dirty="0" smtClean="0"/>
              <a:t>Czy zdarza Ci się mieć koszmarne sny? </a:t>
            </a:r>
            <a:br>
              <a:rPr lang="pl-PL" dirty="0" smtClean="0"/>
            </a:b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nigdy (1pkt)</a:t>
            </a:r>
          </a:p>
          <a:p>
            <a:pPr>
              <a:buNone/>
            </a:pPr>
            <a:endParaRPr lang="pl-PL" dirty="0" smtClean="0"/>
          </a:p>
          <a:p>
            <a:r>
              <a:rPr lang="pl-PL" dirty="0" smtClean="0"/>
              <a:t>-rzadko (2pkt)</a:t>
            </a:r>
          </a:p>
          <a:p>
            <a:pPr>
              <a:buNone/>
            </a:pPr>
            <a:r>
              <a:rPr lang="pl-PL" dirty="0" smtClean="0"/>
              <a:t> </a:t>
            </a:r>
          </a:p>
          <a:p>
            <a:r>
              <a:rPr lang="pl-PL" dirty="0" smtClean="0"/>
              <a:t>-czasami (3pkt)</a:t>
            </a:r>
          </a:p>
          <a:p>
            <a:pPr>
              <a:buNone/>
            </a:pPr>
            <a:r>
              <a:rPr lang="pl-PL" dirty="0" smtClean="0"/>
              <a:t> </a:t>
            </a:r>
          </a:p>
          <a:p>
            <a:r>
              <a:rPr lang="pl-PL" dirty="0" smtClean="0"/>
              <a:t>-często (4pkt)</a:t>
            </a:r>
          </a:p>
          <a:p>
            <a:pPr>
              <a:buNone/>
            </a:pPr>
            <a:r>
              <a:rPr lang="pl-PL" dirty="0" smtClean="0"/>
              <a:t> </a:t>
            </a:r>
          </a:p>
          <a:p>
            <a:r>
              <a:rPr lang="pl-PL" dirty="0" smtClean="0"/>
              <a:t>-zawsze (5pkt)</a:t>
            </a: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endParaRPr lang="pl-PL" dirty="0"/>
          </a:p>
        </p:txBody>
      </p:sp>
      <p:sp>
        <p:nvSpPr>
          <p:cNvPr id="3" name="Symbol zastępczy zawartości 2"/>
          <p:cNvSpPr>
            <a:spLocks noGrp="1"/>
          </p:cNvSpPr>
          <p:nvPr>
            <p:ph idx="1"/>
          </p:nvPr>
        </p:nvSpPr>
        <p:spPr>
          <a:xfrm>
            <a:off x="457200" y="332656"/>
            <a:ext cx="8229600" cy="5793507"/>
          </a:xfrm>
        </p:spPr>
        <p:txBody>
          <a:bodyPr>
            <a:normAutofit lnSpcReduction="10000"/>
          </a:bodyPr>
          <a:lstStyle/>
          <a:p>
            <a:pPr>
              <a:buNone/>
            </a:pPr>
            <a:r>
              <a:rPr lang="pl-PL" dirty="0" smtClean="0"/>
              <a:t>7. Czy zdarza Ci się: </a:t>
            </a:r>
            <a:r>
              <a:rPr lang="pl-PL" sz="2400" dirty="0" smtClean="0"/>
              <a:t>(postaw 1 pkt. za każda pozytywną odpowiedź)</a:t>
            </a:r>
          </a:p>
          <a:p>
            <a:r>
              <a:rPr lang="pl-PL" dirty="0" smtClean="0"/>
              <a:t>- obgryzanie paznokci</a:t>
            </a:r>
          </a:p>
          <a:p>
            <a:r>
              <a:rPr lang="pl-PL" dirty="0" smtClean="0"/>
              <a:t>- ssanie kciuka</a:t>
            </a:r>
          </a:p>
          <a:p>
            <a:r>
              <a:rPr lang="pl-PL" dirty="0" smtClean="0"/>
              <a:t>- pragnienie samotności</a:t>
            </a:r>
          </a:p>
          <a:p>
            <a:r>
              <a:rPr lang="pl-PL" dirty="0" smtClean="0"/>
              <a:t>- kłótnie lub bójki z rodzeństwem</a:t>
            </a:r>
          </a:p>
          <a:p>
            <a:r>
              <a:rPr lang="pl-PL" dirty="0" smtClean="0"/>
              <a:t>- myślenie o czymś innym podczas odrabiania lekcji</a:t>
            </a:r>
          </a:p>
          <a:p>
            <a:r>
              <a:rPr lang="pl-PL" dirty="0" smtClean="0"/>
              <a:t>- skłonność do płaczu</a:t>
            </a:r>
          </a:p>
          <a:p>
            <a:r>
              <a:rPr lang="pl-PL" dirty="0" smtClean="0"/>
              <a:t>- ucieczka w marzenia</a:t>
            </a:r>
          </a:p>
          <a:p>
            <a:r>
              <a:rPr lang="pl-PL" dirty="0" smtClean="0"/>
              <a:t>- kłopoty ze snem</a:t>
            </a:r>
          </a:p>
          <a:p>
            <a:pPr>
              <a:buNone/>
            </a:pP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8. Czy  przed egzaminem, klasówką boli Cię brzuch?</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nigdy (1pkt)</a:t>
            </a:r>
          </a:p>
          <a:p>
            <a:pPr>
              <a:buNone/>
            </a:pPr>
            <a:endParaRPr lang="pl-PL" dirty="0" smtClean="0"/>
          </a:p>
          <a:p>
            <a:r>
              <a:rPr lang="pl-PL" dirty="0" smtClean="0"/>
              <a:t>-rzadko (2pkt)</a:t>
            </a:r>
          </a:p>
          <a:p>
            <a:pPr>
              <a:buNone/>
            </a:pPr>
            <a:r>
              <a:rPr lang="pl-PL" dirty="0" smtClean="0"/>
              <a:t> </a:t>
            </a:r>
          </a:p>
          <a:p>
            <a:r>
              <a:rPr lang="pl-PL" dirty="0" smtClean="0"/>
              <a:t>-czasami (3pkt)</a:t>
            </a:r>
          </a:p>
          <a:p>
            <a:pPr>
              <a:buNone/>
            </a:pPr>
            <a:r>
              <a:rPr lang="pl-PL" dirty="0" smtClean="0"/>
              <a:t> </a:t>
            </a:r>
          </a:p>
          <a:p>
            <a:r>
              <a:rPr lang="pl-PL" dirty="0" smtClean="0"/>
              <a:t>-często (4pkt)</a:t>
            </a:r>
          </a:p>
          <a:p>
            <a:pPr>
              <a:buNone/>
            </a:pPr>
            <a:r>
              <a:rPr lang="pl-PL" dirty="0" smtClean="0"/>
              <a:t> </a:t>
            </a:r>
          </a:p>
          <a:p>
            <a:r>
              <a:rPr lang="pl-PL" dirty="0" smtClean="0"/>
              <a:t>-zawsze (5pkt)</a:t>
            </a:r>
          </a:p>
          <a:p>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59432"/>
            <a:ext cx="8229600" cy="936104"/>
          </a:xfrm>
        </p:spPr>
        <p:txBody>
          <a:bodyPr>
            <a:normAutofit/>
          </a:bodyPr>
          <a:lstStyle/>
          <a:p>
            <a:r>
              <a:rPr lang="pl-PL" sz="2000" dirty="0" smtClean="0"/>
              <a:t>Podsumuj punkty</a:t>
            </a:r>
            <a:endParaRPr lang="pl-PL" sz="2000" dirty="0"/>
          </a:p>
        </p:txBody>
      </p:sp>
      <p:sp>
        <p:nvSpPr>
          <p:cNvPr id="3" name="Symbol zastępczy zawartości 2"/>
          <p:cNvSpPr>
            <a:spLocks noGrp="1"/>
          </p:cNvSpPr>
          <p:nvPr>
            <p:ph idx="1"/>
          </p:nvPr>
        </p:nvSpPr>
        <p:spPr>
          <a:xfrm>
            <a:off x="457200" y="188640"/>
            <a:ext cx="8229600" cy="6480720"/>
          </a:xfrm>
        </p:spPr>
        <p:txBody>
          <a:bodyPr>
            <a:noAutofit/>
          </a:bodyPr>
          <a:lstStyle/>
          <a:p>
            <a:r>
              <a:rPr lang="pl-PL" sz="1600" dirty="0" smtClean="0"/>
              <a:t>Do 8-35 </a:t>
            </a:r>
            <a:r>
              <a:rPr lang="pl-PL" sz="1600" dirty="0" err="1" smtClean="0"/>
              <a:t>pkt</a:t>
            </a:r>
            <a:r>
              <a:rPr lang="pl-PL" sz="1600" dirty="0" smtClean="0"/>
              <a:t> - </a:t>
            </a:r>
            <a:r>
              <a:rPr lang="pl-PL" sz="1600" dirty="0" smtClean="0">
                <a:solidFill>
                  <a:schemeClr val="tx2">
                    <a:lumMod val="60000"/>
                    <a:lumOff val="40000"/>
                  </a:schemeClr>
                </a:solidFill>
              </a:rPr>
              <a:t>Niski poziom stresu</a:t>
            </a:r>
            <a:r>
              <a:rPr lang="pl-PL" sz="1600" dirty="0" smtClean="0"/>
              <a:t> </a:t>
            </a:r>
          </a:p>
          <a:p>
            <a:r>
              <a:rPr lang="pl-PL" sz="1600" dirty="0" smtClean="0"/>
              <a:t>Twój organizm i psychika są bardzo odporne na stres. Wiesz jak sobie z nim radzić i nie poddawać się emocjom. Jeżeli nawet coś lub ktoś wyprowadzi Cie z równowagi, napięcie szybko z Ciebie schodzi. Jesteś człowiekiem pogodnym, miłym i pozytywnie nastawionym do świata. Nie masz tendencji do zamartwiania się błahymi sprawami, zawsze potrafisz dostrzec pozytywny aspekt każdej sytuacji. Wiesz jak ważny w codziennym życiu jest właściwy odpoczynek i relaks. Brawo, tak trzymaj! </a:t>
            </a:r>
          </a:p>
          <a:p>
            <a:r>
              <a:rPr lang="pl-PL" sz="1600" dirty="0" smtClean="0"/>
              <a:t>36- 45 </a:t>
            </a:r>
            <a:r>
              <a:rPr lang="pl-PL" sz="1600" dirty="0" err="1" smtClean="0"/>
              <a:t>pkt</a:t>
            </a:r>
            <a:r>
              <a:rPr lang="pl-PL" sz="1600" dirty="0" smtClean="0"/>
              <a:t> - </a:t>
            </a:r>
            <a:r>
              <a:rPr lang="pl-PL" sz="1600" dirty="0" smtClean="0">
                <a:solidFill>
                  <a:schemeClr val="accent6">
                    <a:lumMod val="75000"/>
                  </a:schemeClr>
                </a:solidFill>
              </a:rPr>
              <a:t>Średni poziom stresu</a:t>
            </a:r>
            <a:r>
              <a:rPr lang="pl-PL" sz="1600" dirty="0" smtClean="0"/>
              <a:t> </a:t>
            </a:r>
          </a:p>
          <a:p>
            <a:r>
              <a:rPr lang="pl-PL" sz="1600" dirty="0" smtClean="0"/>
              <a:t>Należysz do ludzi przeciętnie radzących sobie ze stresem. Czasami jest lepiej, a czasami gorzej. Czasami trudno ci połączyć relaks z codziennymi obowiązkami. Znasz kilka metod radzenia sobie ze napięciem, ale prawdopodobnie są one stosowane w sytuacji nadmiernego zmęczenia. Warto nauczyć się rozpoznawać konkretne negatywne objawy stresu i sposoby radzenia sobie z nim najodpowiedniejsze dla Ciebie. </a:t>
            </a:r>
          </a:p>
          <a:p>
            <a:r>
              <a:rPr lang="pl-PL" sz="1600" dirty="0" smtClean="0"/>
              <a:t>Nasza rada: korzystaj z tego, co wiesz o sztuce relaksu, i ze wsparcia  - rodziców, przyjaciół,  trenera na zajęciach sportowych , przydatne też okażą się kąpiele relaksacyjne w domowym zaciszu. </a:t>
            </a:r>
          </a:p>
          <a:p>
            <a:r>
              <a:rPr lang="pl-PL" sz="1600" dirty="0" smtClean="0"/>
              <a:t>Powyżej 46 </a:t>
            </a:r>
            <a:r>
              <a:rPr lang="pl-PL" sz="1600" dirty="0" err="1" smtClean="0"/>
              <a:t>pkt</a:t>
            </a:r>
            <a:r>
              <a:rPr lang="pl-PL" sz="1600" dirty="0" smtClean="0"/>
              <a:t> - </a:t>
            </a:r>
            <a:r>
              <a:rPr lang="pl-PL" sz="1600" dirty="0" smtClean="0">
                <a:solidFill>
                  <a:srgbClr val="C00000"/>
                </a:solidFill>
              </a:rPr>
              <a:t>Wysoki poziom stresu</a:t>
            </a:r>
            <a:r>
              <a:rPr lang="pl-PL" sz="1600" dirty="0" smtClean="0"/>
              <a:t> </a:t>
            </a:r>
          </a:p>
          <a:p>
            <a:r>
              <a:rPr lang="pl-PL" sz="1600" dirty="0" smtClean="0"/>
              <a:t>Nie najlepiej idzie Ci wytrzymywanie nacisku spowodowanego zwiększonymi wymaganiami czy napięciami szkolnymi. Wszystko, co robisz, musi być dopięte na ostatni guzik. Nie potrafisz "odpuszczać" ani leniuchować. Relaks to według ciebie strata czasu, a nawet gdy zaplanujesz chwilę odprężenia, oczekujesz, by była ona idealna. Stres ma tendencję do przejawiania się w organizmie i na dłuższą metę wpływa na całościowe funkcjonowanie psychofizyczne. Bardzo przydałaby Ci się porada, jak radzić sobie z napięciem. </a:t>
            </a:r>
          </a:p>
          <a:p>
            <a:r>
              <a:rPr lang="pl-PL" sz="1600" dirty="0" smtClean="0"/>
              <a:t>Nasza rada: zwolnij tempo! Organizm to nie maszyna. Przestań się przepracowywać i znajdź czas na regenerację i odpoczynek</a:t>
            </a:r>
          </a:p>
          <a:p>
            <a:r>
              <a:rPr lang="pl-PL" sz="1600" dirty="0" smtClean="0"/>
              <a:t> </a:t>
            </a:r>
          </a:p>
          <a:p>
            <a:endParaRPr lang="pl-PL"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Jak odnaleźć drogę do relaksu?</a:t>
            </a:r>
            <a:br>
              <a:rPr lang="pl-PL" dirty="0" smtClean="0"/>
            </a:br>
            <a:endParaRPr lang="pl-PL" dirty="0"/>
          </a:p>
        </p:txBody>
      </p:sp>
      <p:sp>
        <p:nvSpPr>
          <p:cNvPr id="3" name="Symbol zastępczy zawartości 2"/>
          <p:cNvSpPr>
            <a:spLocks noGrp="1"/>
          </p:cNvSpPr>
          <p:nvPr>
            <p:ph idx="1"/>
          </p:nvPr>
        </p:nvSpPr>
        <p:spPr/>
        <p:txBody>
          <a:bodyPr>
            <a:normAutofit fontScale="55000" lnSpcReduction="20000"/>
          </a:bodyPr>
          <a:lstStyle/>
          <a:p>
            <a:r>
              <a:rPr lang="pl-PL" dirty="0" smtClean="0"/>
              <a:t> </a:t>
            </a:r>
          </a:p>
          <a:p>
            <a:r>
              <a:rPr lang="pl-PL" dirty="0" smtClean="0"/>
              <a:t>• Wyśpij się</a:t>
            </a:r>
          </a:p>
          <a:p>
            <a:r>
              <a:rPr lang="pl-PL" dirty="0" smtClean="0"/>
              <a:t>• Przeczytaj książkę</a:t>
            </a:r>
          </a:p>
          <a:p>
            <a:r>
              <a:rPr lang="pl-PL" dirty="0" smtClean="0"/>
              <a:t>• Idź na spacer z najbliższymi</a:t>
            </a:r>
          </a:p>
          <a:p>
            <a:r>
              <a:rPr lang="pl-PL" dirty="0" smtClean="0"/>
              <a:t>• Ćwicz i uprawiaj sport nawet 15 minut ćwiczeń poprawi Ci humor i poprawi możliwości twojego mózgu.</a:t>
            </a:r>
          </a:p>
          <a:p>
            <a:r>
              <a:rPr lang="pl-PL" dirty="0" smtClean="0"/>
              <a:t>• Kup sobie coś ładnego (nie musi być drogie!)</a:t>
            </a:r>
          </a:p>
          <a:p>
            <a:r>
              <a:rPr lang="pl-PL" dirty="0" smtClean="0"/>
              <a:t>• Słuchaj muzyki</a:t>
            </a:r>
          </a:p>
          <a:p>
            <a:r>
              <a:rPr lang="pl-PL" dirty="0" smtClean="0"/>
              <a:t>• Śpiewaj</a:t>
            </a:r>
          </a:p>
          <a:p>
            <a:r>
              <a:rPr lang="pl-PL" dirty="0" smtClean="0"/>
              <a:t>• Zjedz czekoladę</a:t>
            </a:r>
          </a:p>
          <a:p>
            <a:r>
              <a:rPr lang="pl-PL" dirty="0" smtClean="0"/>
              <a:t>• Pobaw się ze  zwierzakiem</a:t>
            </a:r>
          </a:p>
          <a:p>
            <a:r>
              <a:rPr lang="pl-PL" dirty="0" smtClean="0"/>
              <a:t>• Spróbuj aromaterapii – jak jesteś zestresowany wdychaj przyjemny zapach</a:t>
            </a:r>
          </a:p>
          <a:p>
            <a:r>
              <a:rPr lang="pl-PL" dirty="0" smtClean="0"/>
              <a:t>•  zrób sobie automasaż</a:t>
            </a:r>
          </a:p>
          <a:p>
            <a:r>
              <a:rPr lang="pl-PL" dirty="0" smtClean="0"/>
              <a:t>• Spędzać czas  z kimś kogo kochasz</a:t>
            </a:r>
          </a:p>
          <a:p>
            <a:r>
              <a:rPr lang="pl-PL" dirty="0" smtClean="0"/>
              <a:t>• Spędź cały dzień w piżamie, poleniuchuj ;)</a:t>
            </a:r>
          </a:p>
          <a:p>
            <a:endParaRPr lang="pl-P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692696"/>
          </a:xfrm>
        </p:spPr>
        <p:txBody>
          <a:bodyPr>
            <a:normAutofit fontScale="90000"/>
          </a:bodyPr>
          <a:lstStyle/>
          <a:p>
            <a:r>
              <a:rPr lang="pl-PL" sz="4000" dirty="0" smtClean="0">
                <a:solidFill>
                  <a:schemeClr val="accent3">
                    <a:lumMod val="50000"/>
                  </a:schemeClr>
                </a:solidFill>
              </a:rPr>
              <a:t>Techniki radzenia sobie ze stresem</a:t>
            </a:r>
            <a:endParaRPr lang="pl-PL" sz="4000" dirty="0">
              <a:solidFill>
                <a:schemeClr val="accent3">
                  <a:lumMod val="50000"/>
                </a:schemeClr>
              </a:solidFill>
            </a:endParaRPr>
          </a:p>
        </p:txBody>
      </p:sp>
      <p:pic>
        <p:nvPicPr>
          <p:cNvPr id="4" name="Symbol zastępczy zawartości 3" descr="Niepożądane objawy długotrwałego stresu - PoradnikZdrowie.pl"/>
          <p:cNvPicPr>
            <a:picLocks noGrp="1"/>
          </p:cNvPicPr>
          <p:nvPr>
            <p:ph idx="1"/>
          </p:nvPr>
        </p:nvPicPr>
        <p:blipFill>
          <a:blip r:embed="rId2" cstate="print"/>
          <a:srcRect/>
          <a:stretch>
            <a:fillRect/>
          </a:stretch>
        </p:blipFill>
        <p:spPr bwMode="auto">
          <a:xfrm>
            <a:off x="457200" y="758031"/>
            <a:ext cx="8229600" cy="5486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r>
              <a:rPr lang="pl-PL" b="1" i="1" dirty="0" smtClean="0">
                <a:solidFill>
                  <a:srgbClr val="C00000"/>
                </a:solidFill>
              </a:rPr>
              <a:t>1. Technika STOP</a:t>
            </a:r>
            <a:r>
              <a:rPr lang="pl-PL" dirty="0" smtClean="0">
                <a:solidFill>
                  <a:srgbClr val="C00000"/>
                </a:solidFill>
              </a:rPr>
              <a:t> </a:t>
            </a:r>
            <a:r>
              <a:rPr lang="pl-PL" dirty="0" smtClean="0"/>
              <a:t/>
            </a:r>
            <a:br>
              <a:rPr lang="pl-PL" dirty="0" smtClean="0"/>
            </a:br>
            <a:endParaRPr lang="pl-PL" dirty="0"/>
          </a:p>
        </p:txBody>
      </p:sp>
      <p:pic>
        <p:nvPicPr>
          <p:cNvPr id="4" name="Symbol zastępczy zawartości 3" descr="Fototapeta Spadek olej o znak stop na wymiar • czarny, malować, atrament •  REDRO.pl"/>
          <p:cNvPicPr>
            <a:picLocks noGrp="1"/>
          </p:cNvPicPr>
          <p:nvPr>
            <p:ph idx="1"/>
          </p:nvPr>
        </p:nvPicPr>
        <p:blipFill>
          <a:blip r:embed="rId2" cstate="print"/>
          <a:srcRect/>
          <a:stretch>
            <a:fillRect/>
          </a:stretch>
        </p:blipFill>
        <p:spPr bwMode="auto">
          <a:xfrm>
            <a:off x="1043608" y="1124744"/>
            <a:ext cx="6480720" cy="3888432"/>
          </a:xfrm>
          <a:prstGeom prst="rect">
            <a:avLst/>
          </a:prstGeom>
          <a:noFill/>
          <a:ln w="9525">
            <a:noFill/>
            <a:miter lim="800000"/>
            <a:headEnd/>
            <a:tailEnd/>
          </a:ln>
        </p:spPr>
      </p:pic>
      <p:sp>
        <p:nvSpPr>
          <p:cNvPr id="5" name="Prostokąt 4"/>
          <p:cNvSpPr/>
          <p:nvPr/>
        </p:nvSpPr>
        <p:spPr>
          <a:xfrm>
            <a:off x="0" y="2564904"/>
            <a:ext cx="9144000" cy="3693319"/>
          </a:xfrm>
          <a:prstGeom prst="rect">
            <a:avLst/>
          </a:prstGeom>
        </p:spPr>
        <p:txBody>
          <a:bodyPr wrap="square">
            <a:spAutoFit/>
          </a:bodyPr>
          <a:lstStyle/>
          <a:p>
            <a:endParaRPr lang="pl-PL" b="1" dirty="0" smtClean="0"/>
          </a:p>
          <a:p>
            <a:endParaRPr lang="pl-PL" b="1" dirty="0" smtClean="0"/>
          </a:p>
          <a:p>
            <a:endParaRPr lang="pl-PL" b="1" dirty="0" smtClean="0"/>
          </a:p>
          <a:p>
            <a:endParaRPr lang="pl-PL" b="1" dirty="0" smtClean="0"/>
          </a:p>
          <a:p>
            <a:endParaRPr lang="pl-PL" b="1" dirty="0" smtClean="0"/>
          </a:p>
          <a:p>
            <a:endParaRPr lang="pl-PL" b="1" dirty="0" smtClean="0"/>
          </a:p>
          <a:p>
            <a:endParaRPr lang="pl-PL" b="1" dirty="0" smtClean="0"/>
          </a:p>
          <a:p>
            <a:endParaRPr lang="pl-PL" b="1" dirty="0" smtClean="0"/>
          </a:p>
          <a:p>
            <a:endParaRPr lang="pl-PL" b="1" dirty="0" smtClean="0"/>
          </a:p>
          <a:p>
            <a:r>
              <a:rPr lang="pl-PL" sz="2400" b="1" dirty="0" smtClean="0"/>
              <a:t> Odpędź od siebie</a:t>
            </a:r>
            <a:r>
              <a:rPr lang="pl-PL" sz="2400" dirty="0" smtClean="0"/>
              <a:t> tzw.  </a:t>
            </a:r>
            <a:r>
              <a:rPr lang="pl-PL" sz="2400" b="1" dirty="0" smtClean="0"/>
              <a:t>„czarne myśli”</a:t>
            </a:r>
            <a:r>
              <a:rPr lang="pl-PL" sz="2400" dirty="0" smtClean="0"/>
              <a:t>, czyli kiedy zaczynasz myśleć: „nie dam rady”, „jestem beznadziejny”</a:t>
            </a:r>
          </a:p>
          <a:p>
            <a:r>
              <a:rPr lang="pl-PL" sz="2400" dirty="0" smtClean="0"/>
              <a:t> Powiedz </a:t>
            </a:r>
            <a:r>
              <a:rPr lang="pl-PL" sz="2400" b="1" dirty="0" smtClean="0"/>
              <a:t>STOP</a:t>
            </a:r>
            <a:r>
              <a:rPr lang="pl-PL" sz="2400" dirty="0" smtClean="0"/>
              <a:t> – wyobraź sobie znak drogowy lub czerwone światło</a:t>
            </a:r>
            <a:endParaRPr lang="pl-PL"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Czym jest stres</a:t>
            </a:r>
            <a:r>
              <a:rPr lang="pl-PL" b="1" dirty="0" smtClean="0"/>
              <a:t>?</a:t>
            </a:r>
            <a:br>
              <a:rPr lang="pl-PL" b="1" dirty="0" smtClean="0"/>
            </a:br>
            <a:r>
              <a:rPr lang="pl-PL" b="1" dirty="0" smtClean="0"/>
              <a:t/>
            </a:r>
            <a:br>
              <a:rPr lang="pl-PL" b="1" dirty="0" smtClean="0"/>
            </a:br>
            <a:r>
              <a:rPr lang="pl-PL" sz="2700" dirty="0" smtClean="0"/>
              <a:t>Sytuacje</a:t>
            </a:r>
            <a:r>
              <a:rPr lang="pl-PL" sz="2700" dirty="0"/>
              <a:t>, które obciążają lub przekraczają zdolności do skutecznego poradzenia sobie z tymi sprawami. Pojawiają się </a:t>
            </a:r>
            <a:r>
              <a:rPr lang="pl-PL" sz="2700" dirty="0" err="1"/>
              <a:t>stresoory</a:t>
            </a:r>
            <a:r>
              <a:rPr lang="pl-PL" sz="2700" dirty="0"/>
              <a:t>. Ich źródło może być zarówno fizyczne – hałas czy choroby,  jak i społeczne (np. </a:t>
            </a:r>
            <a:r>
              <a:rPr lang="pl-PL" sz="2700" dirty="0" smtClean="0"/>
              <a:t>utrata pracy, problemy w nauce (zła ocena, niezdany egzamin, </a:t>
            </a:r>
            <a:r>
              <a:rPr lang="pl-PL" sz="2700" dirty="0"/>
              <a:t>problemy </a:t>
            </a:r>
            <a:r>
              <a:rPr lang="pl-PL" sz="2700" dirty="0" smtClean="0"/>
              <a:t>rodzinne – kłótnia w rodzinie, </a:t>
            </a:r>
            <a:r>
              <a:rPr lang="pl-PL" sz="2700" dirty="0"/>
              <a:t>utrata ukochanej osoby </a:t>
            </a:r>
            <a:r>
              <a:rPr lang="pl-PL" sz="2700" dirty="0" err="1"/>
              <a:t>itp</a:t>
            </a:r>
            <a:r>
              <a:rPr lang="pl-PL" sz="2700" dirty="0"/>
              <a:t>)”</a:t>
            </a:r>
            <a:r>
              <a:rPr lang="pl-PL" sz="2700" b="1" dirty="0"/>
              <a:t/>
            </a:r>
            <a:br>
              <a:rPr lang="pl-PL" sz="2700" b="1" dirty="0"/>
            </a:br>
            <a:endParaRPr lang="pl-PL" sz="2700" dirty="0"/>
          </a:p>
        </p:txBody>
      </p:sp>
      <p:pic>
        <p:nvPicPr>
          <p:cNvPr id="4" name="Symbol zastępczy zawartości 3" descr="Jak działa stres"/>
          <p:cNvPicPr>
            <a:picLocks noGrp="1"/>
          </p:cNvPicPr>
          <p:nvPr>
            <p:ph idx="1"/>
          </p:nvPr>
        </p:nvPicPr>
        <p:blipFill>
          <a:blip r:embed="rId2" cstate="print"/>
          <a:srcRect/>
          <a:stretch>
            <a:fillRect/>
          </a:stretch>
        </p:blipFill>
        <p:spPr bwMode="auto">
          <a:xfrm>
            <a:off x="-252536" y="2492896"/>
            <a:ext cx="10153128" cy="12673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71400"/>
            <a:ext cx="8229600" cy="1512168"/>
          </a:xfrm>
        </p:spPr>
        <p:txBody>
          <a:bodyPr>
            <a:normAutofit fontScale="90000"/>
          </a:bodyPr>
          <a:lstStyle/>
          <a:p>
            <a:pPr lvl="0"/>
            <a:r>
              <a:rPr lang="pl-PL" dirty="0" smtClean="0"/>
              <a:t/>
            </a:r>
            <a:br>
              <a:rPr lang="pl-PL" dirty="0" smtClean="0"/>
            </a:br>
            <a:r>
              <a:rPr lang="pl-PL" sz="3600" b="1" i="1" dirty="0" smtClean="0">
                <a:solidFill>
                  <a:schemeClr val="accent2">
                    <a:lumMod val="75000"/>
                  </a:schemeClr>
                </a:solidFill>
              </a:rPr>
              <a:t>2. Mantra - </a:t>
            </a:r>
            <a:r>
              <a:rPr lang="pl-PL" sz="3600" b="1" dirty="0" smtClean="0">
                <a:solidFill>
                  <a:schemeClr val="accent2">
                    <a:lumMod val="75000"/>
                  </a:schemeClr>
                </a:solidFill>
              </a:rPr>
              <a:t>powtarzaj</a:t>
            </a:r>
            <a:r>
              <a:rPr lang="pl-PL" sz="3600" dirty="0" smtClean="0">
                <a:solidFill>
                  <a:schemeClr val="accent2">
                    <a:lumMod val="75000"/>
                  </a:schemeClr>
                </a:solidFill>
              </a:rPr>
              <a:t> w swojej głowie </a:t>
            </a:r>
            <a:r>
              <a:rPr lang="pl-PL" sz="3600" b="1" dirty="0" smtClean="0">
                <a:solidFill>
                  <a:schemeClr val="accent2">
                    <a:lumMod val="75000"/>
                  </a:schemeClr>
                </a:solidFill>
              </a:rPr>
              <a:t>słowo</a:t>
            </a:r>
            <a:r>
              <a:rPr lang="pl-PL" sz="3600" dirty="0" smtClean="0">
                <a:solidFill>
                  <a:schemeClr val="accent2">
                    <a:lumMod val="75000"/>
                  </a:schemeClr>
                </a:solidFill>
              </a:rPr>
              <a:t>, które podziała na Ciebie kojąco albo wspierająco</a:t>
            </a:r>
            <a:endParaRPr lang="pl-PL" sz="3600" dirty="0">
              <a:solidFill>
                <a:schemeClr val="accent2">
                  <a:lumMod val="75000"/>
                </a:schemeClr>
              </a:solidFill>
            </a:endParaRPr>
          </a:p>
        </p:txBody>
      </p:sp>
      <p:pic>
        <p:nvPicPr>
          <p:cNvPr id="4" name="Symbol zastępczy zawartości 3" descr="Talerz deserowy 21 cm Mandala 1084 - sklep WszystkoDokuchni.Eu"/>
          <p:cNvPicPr>
            <a:picLocks noGrp="1"/>
          </p:cNvPicPr>
          <p:nvPr>
            <p:ph idx="1"/>
          </p:nvPr>
        </p:nvPicPr>
        <p:blipFill>
          <a:blip r:embed="rId2" cstate="print"/>
          <a:srcRect/>
          <a:stretch>
            <a:fillRect/>
          </a:stretch>
        </p:blipFill>
        <p:spPr bwMode="auto">
          <a:xfrm>
            <a:off x="1428970" y="1600200"/>
            <a:ext cx="6286060" cy="45259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22114"/>
          </a:xfrm>
        </p:spPr>
        <p:txBody>
          <a:bodyPr>
            <a:normAutofit/>
          </a:bodyPr>
          <a:lstStyle/>
          <a:p>
            <a:pPr lvl="0"/>
            <a:r>
              <a:rPr lang="pl-PL" b="1" i="1" dirty="0" smtClean="0"/>
              <a:t>3. Uszczypnij się - </a:t>
            </a:r>
            <a:endParaRPr lang="pl-PL" dirty="0"/>
          </a:p>
        </p:txBody>
      </p:sp>
      <p:sp>
        <p:nvSpPr>
          <p:cNvPr id="3" name="Symbol zastępczy zawartości 2"/>
          <p:cNvSpPr>
            <a:spLocks noGrp="1"/>
          </p:cNvSpPr>
          <p:nvPr>
            <p:ph idx="1"/>
          </p:nvPr>
        </p:nvSpPr>
        <p:spPr/>
        <p:txBody>
          <a:bodyPr>
            <a:normAutofit fontScale="92500" lnSpcReduction="20000"/>
          </a:bodyPr>
          <a:lstStyle/>
          <a:p>
            <a:pPr>
              <a:buNone/>
            </a:pPr>
            <a:r>
              <a:rPr lang="pl-PL" sz="2800" dirty="0" smtClean="0"/>
              <a:t>  </a:t>
            </a:r>
          </a:p>
          <a:p>
            <a:pPr>
              <a:buNone/>
            </a:pPr>
            <a:endParaRPr lang="pl-PL" sz="2800" dirty="0" smtClean="0"/>
          </a:p>
          <a:p>
            <a:pPr>
              <a:buNone/>
            </a:pPr>
            <a:endParaRPr lang="pl-PL" sz="2800" dirty="0" smtClean="0"/>
          </a:p>
          <a:p>
            <a:pPr>
              <a:buNone/>
            </a:pPr>
            <a:endParaRPr lang="pl-PL" sz="2800" dirty="0" smtClean="0"/>
          </a:p>
          <a:p>
            <a:pPr>
              <a:buNone/>
            </a:pPr>
            <a:endParaRPr lang="pl-PL" sz="2800" dirty="0" smtClean="0"/>
          </a:p>
          <a:p>
            <a:pPr>
              <a:buNone/>
            </a:pPr>
            <a:endParaRPr lang="pl-PL" sz="2800" dirty="0" smtClean="0"/>
          </a:p>
          <a:p>
            <a:pPr>
              <a:buNone/>
            </a:pPr>
            <a:r>
              <a:rPr lang="pl-PL" sz="2800" dirty="0" smtClean="0"/>
              <a:t>drobny ból odwróci na chwilę Twoją uwagę od danego zadania/ sytuacji za chwilę wrócisz na dobry tor. Dla niektórych osób przydatnym rozwiązaniem jest noszenie na nadgarstku gumki, którą napinają i puszczają, kiedy robią się zdenerwowani.</a:t>
            </a:r>
            <a:br>
              <a:rPr lang="pl-PL" sz="2800" dirty="0" smtClean="0"/>
            </a:br>
            <a:endParaRPr lang="pl-PL" sz="2800" dirty="0"/>
          </a:p>
        </p:txBody>
      </p:sp>
      <p:pic>
        <p:nvPicPr>
          <p:cNvPr id="4" name="Obraz 3" descr="uszczypnij mnie – Demotywatory.pl"/>
          <p:cNvPicPr/>
          <p:nvPr/>
        </p:nvPicPr>
        <p:blipFill>
          <a:blip r:embed="rId2" cstate="print"/>
          <a:srcRect/>
          <a:stretch>
            <a:fillRect/>
          </a:stretch>
        </p:blipFill>
        <p:spPr bwMode="auto">
          <a:xfrm>
            <a:off x="2123728" y="1052736"/>
            <a:ext cx="3960440" cy="288032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052736"/>
          </a:xfrm>
        </p:spPr>
        <p:txBody>
          <a:bodyPr>
            <a:normAutofit fontScale="90000"/>
          </a:bodyPr>
          <a:lstStyle/>
          <a:p>
            <a:pPr lvl="0"/>
            <a:r>
              <a:rPr lang="pl-PL" b="1" i="1" dirty="0" smtClean="0"/>
              <a:t/>
            </a:r>
            <a:br>
              <a:rPr lang="pl-PL" b="1" i="1" dirty="0" smtClean="0"/>
            </a:br>
            <a:r>
              <a:rPr lang="pl-PL" sz="3600" b="1" i="1" dirty="0" smtClean="0">
                <a:solidFill>
                  <a:schemeClr val="accent4">
                    <a:lumMod val="50000"/>
                  </a:schemeClr>
                </a:solidFill>
              </a:rPr>
              <a:t>4. Skoncentruj się na zupełnie innym działaniu:</a:t>
            </a:r>
            <a:r>
              <a:rPr lang="pl-PL" dirty="0" smtClean="0"/>
              <a:t/>
            </a:r>
            <a:br>
              <a:rPr lang="pl-PL" dirty="0" smtClean="0"/>
            </a:br>
            <a:endParaRPr lang="pl-PL" dirty="0"/>
          </a:p>
        </p:txBody>
      </p:sp>
      <p:sp>
        <p:nvSpPr>
          <p:cNvPr id="3" name="Symbol zastępczy zawartości 2"/>
          <p:cNvSpPr>
            <a:spLocks noGrp="1"/>
          </p:cNvSpPr>
          <p:nvPr>
            <p:ph idx="1"/>
          </p:nvPr>
        </p:nvSpPr>
        <p:spPr/>
        <p:txBody>
          <a:bodyPr>
            <a:normAutofit fontScale="92500" lnSpcReduction="10000"/>
          </a:bodyPr>
          <a:lstStyle/>
          <a:p>
            <a:pPr>
              <a:buNone/>
            </a:pPr>
            <a:endParaRPr lang="pl-PL" sz="2800" dirty="0" smtClean="0"/>
          </a:p>
          <a:p>
            <a:pPr>
              <a:buNone/>
            </a:pPr>
            <a:endParaRPr lang="pl-PL" sz="2800" dirty="0" smtClean="0"/>
          </a:p>
          <a:p>
            <a:pPr>
              <a:buNone/>
            </a:pPr>
            <a:endParaRPr lang="pl-PL" sz="2800" dirty="0" smtClean="0"/>
          </a:p>
          <a:p>
            <a:pPr>
              <a:buNone/>
            </a:pPr>
            <a:endParaRPr lang="pl-PL" sz="2800" dirty="0" smtClean="0"/>
          </a:p>
          <a:p>
            <a:pPr>
              <a:buNone/>
            </a:pPr>
            <a:endParaRPr lang="pl-PL" sz="2800" dirty="0" smtClean="0"/>
          </a:p>
          <a:p>
            <a:pPr>
              <a:buNone/>
            </a:pPr>
            <a:endParaRPr lang="pl-PL" sz="2800" dirty="0" smtClean="0"/>
          </a:p>
          <a:p>
            <a:pPr>
              <a:buNone/>
            </a:pPr>
            <a:r>
              <a:rPr lang="pl-PL" sz="2800" dirty="0" smtClean="0"/>
              <a:t>–        spójrz za okno</a:t>
            </a:r>
          </a:p>
          <a:p>
            <a:pPr>
              <a:buNone/>
            </a:pPr>
            <a:r>
              <a:rPr lang="pl-PL" sz="2800" dirty="0" smtClean="0"/>
              <a:t>–        policz, ile przejechało samochodów</a:t>
            </a:r>
          </a:p>
          <a:p>
            <a:pPr>
              <a:buNone/>
            </a:pPr>
            <a:r>
              <a:rPr lang="pl-PL" sz="2800" dirty="0" smtClean="0"/>
              <a:t>–        policz, ile osób idzie po chodniku, itd.</a:t>
            </a:r>
          </a:p>
          <a:p>
            <a:pPr>
              <a:buNone/>
            </a:pPr>
            <a:r>
              <a:rPr lang="pl-PL" sz="2800" dirty="0" smtClean="0"/>
              <a:t>Odetchnij i wróć do przerwanej czynności</a:t>
            </a:r>
          </a:p>
          <a:p>
            <a:endParaRPr lang="pl-PL" sz="2800" dirty="0"/>
          </a:p>
        </p:txBody>
      </p:sp>
      <p:pic>
        <p:nvPicPr>
          <p:cNvPr id="4" name="Obraz 3" descr="Policz ile - kurczaki - łamigłówka do wydruku, darmowe"/>
          <p:cNvPicPr/>
          <p:nvPr/>
        </p:nvPicPr>
        <p:blipFill>
          <a:blip r:embed="rId2" cstate="print"/>
          <a:srcRect/>
          <a:stretch>
            <a:fillRect/>
          </a:stretch>
        </p:blipFill>
        <p:spPr bwMode="auto">
          <a:xfrm>
            <a:off x="1763688" y="836712"/>
            <a:ext cx="5715000" cy="33051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980728"/>
          </a:xfrm>
        </p:spPr>
        <p:txBody>
          <a:bodyPr/>
          <a:lstStyle/>
          <a:p>
            <a:r>
              <a:rPr lang="pl-PL" dirty="0" smtClean="0">
                <a:solidFill>
                  <a:srgbClr val="7030A0"/>
                </a:solidFill>
              </a:rPr>
              <a:t>Wizualizacja – przed egzaminem</a:t>
            </a:r>
            <a:endParaRPr lang="pl-PL" dirty="0">
              <a:solidFill>
                <a:srgbClr val="7030A0"/>
              </a:solidFill>
            </a:endParaRPr>
          </a:p>
        </p:txBody>
      </p:sp>
      <p:sp>
        <p:nvSpPr>
          <p:cNvPr id="3" name="Symbol zastępczy zawartości 2"/>
          <p:cNvSpPr>
            <a:spLocks noGrp="1"/>
          </p:cNvSpPr>
          <p:nvPr>
            <p:ph idx="1"/>
          </p:nvPr>
        </p:nvSpPr>
        <p:spPr>
          <a:xfrm>
            <a:off x="457200" y="836712"/>
            <a:ext cx="8229600" cy="5289451"/>
          </a:xfrm>
        </p:spPr>
        <p:txBody>
          <a:bodyPr>
            <a:normAutofit/>
          </a:bodyPr>
          <a:lstStyle/>
          <a:p>
            <a:endParaRPr lang="pl-PL" sz="2800" dirty="0" smtClean="0">
              <a:solidFill>
                <a:srgbClr val="0070C0"/>
              </a:solidFill>
            </a:endParaRPr>
          </a:p>
          <a:p>
            <a:endParaRPr lang="pl-PL" sz="2800" dirty="0" smtClean="0">
              <a:solidFill>
                <a:srgbClr val="0070C0"/>
              </a:solidFill>
            </a:endParaRPr>
          </a:p>
          <a:p>
            <a:endParaRPr lang="pl-PL" sz="2800" dirty="0" smtClean="0">
              <a:solidFill>
                <a:srgbClr val="0070C0"/>
              </a:solidFill>
            </a:endParaRPr>
          </a:p>
          <a:p>
            <a:endParaRPr lang="pl-PL" sz="2800" dirty="0" smtClean="0">
              <a:solidFill>
                <a:srgbClr val="0070C0"/>
              </a:solidFill>
            </a:endParaRPr>
          </a:p>
          <a:p>
            <a:endParaRPr lang="pl-PL" sz="2800" dirty="0" smtClean="0">
              <a:solidFill>
                <a:srgbClr val="0070C0"/>
              </a:solidFill>
            </a:endParaRPr>
          </a:p>
          <a:p>
            <a:endParaRPr lang="pl-PL" sz="2800" dirty="0" smtClean="0">
              <a:solidFill>
                <a:srgbClr val="0070C0"/>
              </a:solidFill>
            </a:endParaRPr>
          </a:p>
          <a:p>
            <a:endParaRPr lang="pl-PL" sz="1500" dirty="0" smtClean="0">
              <a:solidFill>
                <a:srgbClr val="0070C0"/>
              </a:solidFill>
            </a:endParaRPr>
          </a:p>
          <a:p>
            <a:endParaRPr lang="pl-PL" sz="1500" dirty="0" smtClean="0">
              <a:solidFill>
                <a:srgbClr val="0070C0"/>
              </a:solidFill>
            </a:endParaRPr>
          </a:p>
          <a:p>
            <a:endParaRPr lang="pl-PL" sz="1500" dirty="0" smtClean="0">
              <a:solidFill>
                <a:srgbClr val="0070C0"/>
              </a:solidFill>
            </a:endParaRPr>
          </a:p>
          <a:p>
            <a:endParaRPr lang="pl-PL" sz="1500" dirty="0" smtClean="0">
              <a:solidFill>
                <a:srgbClr val="0070C0"/>
              </a:solidFill>
            </a:endParaRPr>
          </a:p>
          <a:p>
            <a:endParaRPr lang="pl-PL" sz="1500" dirty="0" smtClean="0">
              <a:solidFill>
                <a:srgbClr val="0070C0"/>
              </a:solidFill>
            </a:endParaRPr>
          </a:p>
          <a:p>
            <a:endParaRPr lang="pl-PL" sz="1500" dirty="0" smtClean="0">
              <a:solidFill>
                <a:srgbClr val="0070C0"/>
              </a:solidFill>
            </a:endParaRPr>
          </a:p>
          <a:p>
            <a:endParaRPr lang="pl-PL" sz="1500" dirty="0" smtClean="0">
              <a:solidFill>
                <a:srgbClr val="0070C0"/>
              </a:solidFill>
            </a:endParaRPr>
          </a:p>
          <a:p>
            <a:endParaRPr lang="pl-PL" sz="1500" dirty="0" smtClean="0">
              <a:solidFill>
                <a:srgbClr val="0070C0"/>
              </a:solidFill>
            </a:endParaRPr>
          </a:p>
        </p:txBody>
      </p:sp>
      <p:pic>
        <p:nvPicPr>
          <p:cNvPr id="4" name="Obraz 3" descr="Czy egzamin będzie straszny? Dziecko, straszny to jest poród pośladkowy"/>
          <p:cNvPicPr/>
          <p:nvPr/>
        </p:nvPicPr>
        <p:blipFill>
          <a:blip r:embed="rId2" cstate="print"/>
          <a:srcRect/>
          <a:stretch>
            <a:fillRect/>
          </a:stretch>
        </p:blipFill>
        <p:spPr bwMode="auto">
          <a:xfrm>
            <a:off x="755576" y="980728"/>
            <a:ext cx="7344816" cy="554461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fontScale="90000"/>
          </a:bodyPr>
          <a:lstStyle/>
          <a:p>
            <a:r>
              <a:rPr lang="pl-PL" b="1" dirty="0" smtClean="0">
                <a:solidFill>
                  <a:schemeClr val="accent6">
                    <a:lumMod val="50000"/>
                  </a:schemeClr>
                </a:solidFill>
              </a:rPr>
              <a:t>zjedz kawałek czekolady</a:t>
            </a:r>
            <a:endParaRPr lang="pl-PL" b="1" dirty="0"/>
          </a:p>
        </p:txBody>
      </p:sp>
      <p:sp>
        <p:nvSpPr>
          <p:cNvPr id="3" name="Symbol zastępczy zawartości 2"/>
          <p:cNvSpPr>
            <a:spLocks noGrp="1"/>
          </p:cNvSpPr>
          <p:nvPr>
            <p:ph idx="1"/>
          </p:nvPr>
        </p:nvSpPr>
        <p:spPr>
          <a:xfrm>
            <a:off x="457200" y="764704"/>
            <a:ext cx="8229600" cy="6093296"/>
          </a:xfrm>
        </p:spPr>
        <p:txBody>
          <a:bodyPr>
            <a:normAutofit lnSpcReduction="10000"/>
          </a:bodyPr>
          <a:lstStyle/>
          <a:p>
            <a:pPr>
              <a:buNone/>
            </a:pPr>
            <a:endParaRPr lang="pl-PL" sz="2800" dirty="0" smtClean="0">
              <a:solidFill>
                <a:schemeClr val="accent6">
                  <a:lumMod val="50000"/>
                </a:schemeClr>
              </a:solidFill>
            </a:endParaRPr>
          </a:p>
          <a:p>
            <a:pPr>
              <a:buNone/>
            </a:pPr>
            <a:endParaRPr lang="pl-PL" sz="2800" dirty="0" smtClean="0">
              <a:solidFill>
                <a:schemeClr val="accent6">
                  <a:lumMod val="50000"/>
                </a:schemeClr>
              </a:solidFill>
            </a:endParaRPr>
          </a:p>
          <a:p>
            <a:pPr>
              <a:buNone/>
            </a:pPr>
            <a:endParaRPr lang="pl-PL" sz="2800" dirty="0" smtClean="0">
              <a:solidFill>
                <a:schemeClr val="accent6">
                  <a:lumMod val="50000"/>
                </a:schemeClr>
              </a:solidFill>
            </a:endParaRPr>
          </a:p>
          <a:p>
            <a:pPr>
              <a:buNone/>
            </a:pPr>
            <a:endParaRPr lang="pl-PL" sz="2800" dirty="0" smtClean="0">
              <a:solidFill>
                <a:schemeClr val="accent6">
                  <a:lumMod val="50000"/>
                </a:schemeClr>
              </a:solidFill>
            </a:endParaRPr>
          </a:p>
          <a:p>
            <a:pPr>
              <a:buNone/>
            </a:pPr>
            <a:endParaRPr lang="pl-PL" sz="2800" dirty="0" smtClean="0">
              <a:solidFill>
                <a:schemeClr val="accent6">
                  <a:lumMod val="50000"/>
                </a:schemeClr>
              </a:solidFill>
            </a:endParaRPr>
          </a:p>
          <a:p>
            <a:pPr>
              <a:buNone/>
            </a:pPr>
            <a:endParaRPr lang="pl-PL" sz="2800" dirty="0" smtClean="0">
              <a:solidFill>
                <a:schemeClr val="accent6">
                  <a:lumMod val="50000"/>
                </a:schemeClr>
              </a:solidFill>
            </a:endParaRPr>
          </a:p>
          <a:p>
            <a:pPr>
              <a:buNone/>
            </a:pPr>
            <a:endParaRPr lang="pl-PL" sz="2400" dirty="0" smtClean="0">
              <a:solidFill>
                <a:schemeClr val="accent6">
                  <a:lumMod val="50000"/>
                </a:schemeClr>
              </a:solidFill>
            </a:endParaRPr>
          </a:p>
          <a:p>
            <a:pPr>
              <a:buNone/>
            </a:pPr>
            <a:endParaRPr lang="pl-PL" sz="2400" dirty="0" smtClean="0">
              <a:solidFill>
                <a:schemeClr val="accent6">
                  <a:lumMod val="50000"/>
                </a:schemeClr>
              </a:solidFill>
            </a:endParaRPr>
          </a:p>
          <a:p>
            <a:pPr>
              <a:buNone/>
            </a:pPr>
            <a:endParaRPr lang="pl-PL" sz="2400" dirty="0" smtClean="0">
              <a:solidFill>
                <a:schemeClr val="accent6">
                  <a:lumMod val="50000"/>
                </a:schemeClr>
              </a:solidFill>
            </a:endParaRPr>
          </a:p>
          <a:p>
            <a:pPr>
              <a:buNone/>
            </a:pPr>
            <a:endParaRPr lang="pl-PL" sz="2400" dirty="0" smtClean="0">
              <a:solidFill>
                <a:schemeClr val="accent6">
                  <a:lumMod val="50000"/>
                </a:schemeClr>
              </a:solidFill>
            </a:endParaRPr>
          </a:p>
          <a:p>
            <a:pPr>
              <a:buNone/>
            </a:pPr>
            <a:endParaRPr lang="pl-PL" sz="2400" dirty="0" smtClean="0">
              <a:solidFill>
                <a:schemeClr val="accent6">
                  <a:lumMod val="50000"/>
                </a:schemeClr>
              </a:solidFill>
            </a:endParaRPr>
          </a:p>
          <a:p>
            <a:pPr>
              <a:buNone/>
            </a:pPr>
            <a:endParaRPr lang="pl-PL" sz="2400" dirty="0" smtClean="0">
              <a:solidFill>
                <a:schemeClr val="accent6">
                  <a:lumMod val="50000"/>
                </a:schemeClr>
              </a:solidFill>
            </a:endParaRPr>
          </a:p>
          <a:p>
            <a:pPr>
              <a:buNone/>
            </a:pPr>
            <a:r>
              <a:rPr lang="pl-PL" sz="2400" dirty="0" smtClean="0">
                <a:solidFill>
                  <a:schemeClr val="accent6">
                    <a:lumMod val="50000"/>
                  </a:schemeClr>
                </a:solidFill>
              </a:rPr>
              <a:t>Tuż przed egzaminem zjedz kawałek czekolady – magnez zwarty w czekoladzie poprawi myślenie i koncentrację uwagi</a:t>
            </a:r>
          </a:p>
          <a:p>
            <a:endParaRPr lang="pl-PL" sz="2400" dirty="0"/>
          </a:p>
        </p:txBody>
      </p:sp>
      <p:pic>
        <p:nvPicPr>
          <p:cNvPr id="2050" name="Picture 2" descr="Dlaczego kobiety uwielbiają czekoladę? - Porady w INTERIA.PL"/>
          <p:cNvPicPr>
            <a:picLocks noChangeAspect="1" noChangeArrowheads="1"/>
          </p:cNvPicPr>
          <p:nvPr/>
        </p:nvPicPr>
        <p:blipFill>
          <a:blip r:embed="rId2" cstate="print"/>
          <a:srcRect/>
          <a:stretch>
            <a:fillRect/>
          </a:stretch>
        </p:blipFill>
        <p:spPr bwMode="auto">
          <a:xfrm>
            <a:off x="2483768" y="808827"/>
            <a:ext cx="3964335" cy="517891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Oddychaj głęboko</a:t>
            </a:r>
            <a:endParaRPr lang="pl-PL" dirty="0"/>
          </a:p>
        </p:txBody>
      </p:sp>
      <p:sp>
        <p:nvSpPr>
          <p:cNvPr id="3" name="Symbol zastępczy zawartości 2"/>
          <p:cNvSpPr>
            <a:spLocks noGrp="1"/>
          </p:cNvSpPr>
          <p:nvPr>
            <p:ph idx="1"/>
          </p:nvPr>
        </p:nvSpPr>
        <p:spPr/>
        <p:txBody>
          <a:bodyPr>
            <a:normAutofit fontScale="77500" lnSpcReduction="20000"/>
          </a:bodyPr>
          <a:lstStyle/>
          <a:p>
            <a:endParaRPr lang="pl-PL" dirty="0" smtClean="0">
              <a:solidFill>
                <a:srgbClr val="00B050"/>
              </a:solidFill>
            </a:endParaRPr>
          </a:p>
          <a:p>
            <a:endParaRPr lang="pl-PL" dirty="0" smtClean="0">
              <a:solidFill>
                <a:srgbClr val="00B050"/>
              </a:solidFill>
            </a:endParaRPr>
          </a:p>
          <a:p>
            <a:endParaRPr lang="pl-PL" dirty="0" smtClean="0">
              <a:solidFill>
                <a:srgbClr val="00B050"/>
              </a:solidFill>
            </a:endParaRPr>
          </a:p>
          <a:p>
            <a:endParaRPr lang="pl-PL" dirty="0" smtClean="0">
              <a:solidFill>
                <a:srgbClr val="00B050"/>
              </a:solidFill>
            </a:endParaRPr>
          </a:p>
          <a:p>
            <a:endParaRPr lang="pl-PL" dirty="0" smtClean="0">
              <a:solidFill>
                <a:srgbClr val="00B050"/>
              </a:solidFill>
            </a:endParaRPr>
          </a:p>
          <a:p>
            <a:endParaRPr lang="pl-PL" dirty="0" smtClean="0">
              <a:solidFill>
                <a:srgbClr val="00B050"/>
              </a:solidFill>
            </a:endParaRPr>
          </a:p>
          <a:p>
            <a:pPr>
              <a:buNone/>
            </a:pPr>
            <a:endParaRPr lang="pl-PL" dirty="0" smtClean="0">
              <a:solidFill>
                <a:srgbClr val="00B050"/>
              </a:solidFill>
            </a:endParaRPr>
          </a:p>
          <a:p>
            <a:pPr>
              <a:buNone/>
            </a:pPr>
            <a:endParaRPr lang="pl-PL" dirty="0" smtClean="0">
              <a:solidFill>
                <a:srgbClr val="00B050"/>
              </a:solidFill>
            </a:endParaRPr>
          </a:p>
          <a:p>
            <a:pPr>
              <a:buNone/>
            </a:pPr>
            <a:endParaRPr lang="pl-PL" dirty="0" smtClean="0">
              <a:solidFill>
                <a:srgbClr val="00B050"/>
              </a:solidFill>
            </a:endParaRPr>
          </a:p>
          <a:p>
            <a:pPr>
              <a:buNone/>
            </a:pPr>
            <a:endParaRPr lang="pl-PL" dirty="0" smtClean="0">
              <a:solidFill>
                <a:srgbClr val="00B050"/>
              </a:solidFill>
            </a:endParaRPr>
          </a:p>
          <a:p>
            <a:pPr>
              <a:buNone/>
            </a:pPr>
            <a:r>
              <a:rPr lang="pl-PL" dirty="0" smtClean="0">
                <a:solidFill>
                  <a:srgbClr val="00B050"/>
                </a:solidFill>
              </a:rPr>
              <a:t>Gdy usiądziesz do pisania zrób kilka głębokich wdechów i wydechów dotleniony mózg lepiej funkcjonuje</a:t>
            </a:r>
          </a:p>
          <a:p>
            <a:endParaRPr lang="pl-PL" dirty="0"/>
          </a:p>
        </p:txBody>
      </p:sp>
      <p:pic>
        <p:nvPicPr>
          <p:cNvPr id="4" name="Obraz 3" descr="Dlaczego prawidłowe oddychanie to podstawa prostych zębów? – mamaortodonta"/>
          <p:cNvPicPr/>
          <p:nvPr/>
        </p:nvPicPr>
        <p:blipFill>
          <a:blip r:embed="rId2" cstate="print"/>
          <a:srcRect/>
          <a:stretch>
            <a:fillRect/>
          </a:stretch>
        </p:blipFill>
        <p:spPr bwMode="auto">
          <a:xfrm>
            <a:off x="1691640" y="1507486"/>
            <a:ext cx="5760720" cy="384302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2800" dirty="0" smtClean="0">
                <a:solidFill>
                  <a:srgbClr val="00B050"/>
                </a:solidFill>
              </a:rPr>
              <a:t>NAUCZ SIĘ ZARZĄDZAĆ CZASEM - ZAPLANUJ SUKCE</a:t>
            </a:r>
            <a:r>
              <a:rPr lang="pl-PL" sz="2800" dirty="0" smtClean="0"/>
              <a:t>S</a:t>
            </a:r>
            <a:endParaRPr lang="pl-PL" sz="2800" dirty="0"/>
          </a:p>
        </p:txBody>
      </p:sp>
      <p:sp>
        <p:nvSpPr>
          <p:cNvPr id="3" name="Symbol zastępczy zawartości 2"/>
          <p:cNvSpPr>
            <a:spLocks noGrp="1"/>
          </p:cNvSpPr>
          <p:nvPr>
            <p:ph idx="1"/>
          </p:nvPr>
        </p:nvSpPr>
        <p:spPr>
          <a:xfrm>
            <a:off x="457200" y="1124744"/>
            <a:ext cx="8229600" cy="5001419"/>
          </a:xfrm>
        </p:spPr>
        <p:txBody>
          <a:bodyPr>
            <a:normAutofit/>
          </a:bodyPr>
          <a:lstStyle/>
          <a:p>
            <a:pPr>
              <a:buNone/>
            </a:pPr>
            <a:r>
              <a:rPr lang="pl-PL" dirty="0" smtClean="0"/>
              <a:t> Codzienne powtórki: po powrocie do domu poświęć 10 minut na przejrzenie notatek z lekcji.</a:t>
            </a:r>
          </a:p>
          <a:p>
            <a:pPr>
              <a:buNone/>
            </a:pPr>
            <a:r>
              <a:rPr lang="pl-PL" dirty="0" smtClean="0"/>
              <a:t> Jeśli będziesz to robić co wieczór, zobaczysz, że potem nauka przychodzi Ci szybciej i jest bardziej efektywna. Powtarzanie małymi partiami codziennie uratuje Cię przed długimi godzinami nauki tuż przed klasówką lub egzaminem</a:t>
            </a:r>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C00000"/>
                </a:solidFill>
              </a:rPr>
              <a:t>masażyki</a:t>
            </a:r>
            <a:endParaRPr lang="pl-PL" b="1" dirty="0">
              <a:solidFill>
                <a:srgbClr val="C00000"/>
              </a:solidFill>
            </a:endParaRPr>
          </a:p>
        </p:txBody>
      </p:sp>
      <p:sp>
        <p:nvSpPr>
          <p:cNvPr id="3" name="Symbol zastępczy zawartości 2"/>
          <p:cNvSpPr>
            <a:spLocks noGrp="1"/>
          </p:cNvSpPr>
          <p:nvPr>
            <p:ph idx="1"/>
          </p:nvPr>
        </p:nvSpPr>
        <p:spPr>
          <a:xfrm>
            <a:off x="457200" y="1196752"/>
            <a:ext cx="8229600" cy="4929411"/>
          </a:xfrm>
        </p:spPr>
        <p:txBody>
          <a:bodyPr/>
          <a:lstStyle/>
          <a:p>
            <a:r>
              <a:rPr lang="pl-PL" dirty="0" smtClean="0"/>
              <a:t>Ćwiczenia oddechowe na spacerze</a:t>
            </a:r>
          </a:p>
          <a:p>
            <a:r>
              <a:rPr lang="pl-PL" dirty="0" smtClean="0"/>
              <a:t>Ścieżka</a:t>
            </a:r>
          </a:p>
          <a:p>
            <a:r>
              <a:rPr lang="pl-PL" dirty="0" smtClean="0"/>
              <a:t>Ściskamy rozluźniamy</a:t>
            </a:r>
          </a:p>
          <a:p>
            <a:r>
              <a:rPr lang="pl-PL" dirty="0" smtClean="0"/>
              <a:t>Pizza</a:t>
            </a:r>
          </a:p>
          <a:p>
            <a:endParaRPr lang="pl-PL" dirty="0"/>
          </a:p>
        </p:txBody>
      </p:sp>
      <p:pic>
        <p:nvPicPr>
          <p:cNvPr id="4" name="Obraz 3" descr="domowa pizza kebab - Domowa pizza"/>
          <p:cNvPicPr/>
          <p:nvPr/>
        </p:nvPicPr>
        <p:blipFill>
          <a:blip r:embed="rId2" cstate="print"/>
          <a:srcRect/>
          <a:stretch>
            <a:fillRect/>
          </a:stretch>
        </p:blipFill>
        <p:spPr bwMode="auto">
          <a:xfrm>
            <a:off x="2195736" y="3068960"/>
            <a:ext cx="4032448"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Zachęcam do obejrzenia filmiku relaksacyjnego</a:t>
            </a:r>
            <a:endParaRPr lang="pl-PL" dirty="0"/>
          </a:p>
        </p:txBody>
      </p:sp>
      <p:sp>
        <p:nvSpPr>
          <p:cNvPr id="3" name="Symbol zastępczy zawartości 2"/>
          <p:cNvSpPr>
            <a:spLocks noGrp="1"/>
          </p:cNvSpPr>
          <p:nvPr>
            <p:ph idx="1"/>
          </p:nvPr>
        </p:nvSpPr>
        <p:spPr/>
        <p:txBody>
          <a:bodyPr/>
          <a:lstStyle/>
          <a:p>
            <a:pPr>
              <a:buNone/>
            </a:pPr>
            <a:endParaRPr lang="pl-PL" dirty="0" smtClean="0"/>
          </a:p>
          <a:p>
            <a:pPr>
              <a:buNone/>
            </a:pPr>
            <a:r>
              <a:rPr lang="pl-PL" dirty="0" smtClean="0">
                <a:hlinkClick r:id="rId2"/>
              </a:rPr>
              <a:t>https</a:t>
            </a:r>
            <a:r>
              <a:rPr lang="pl-PL" dirty="0" smtClean="0">
                <a:hlinkClick r:id="rId2"/>
              </a:rPr>
              <a:t>://</a:t>
            </a:r>
            <a:r>
              <a:rPr lang="pl-PL" dirty="0" smtClean="0">
                <a:hlinkClick r:id="rId2"/>
              </a:rPr>
              <a:t>www.youtube.com/watch?v=P8128iS8o0g</a:t>
            </a:r>
            <a:endParaRPr lang="pl-PL" dirty="0" smtClean="0"/>
          </a:p>
          <a:p>
            <a:pPr>
              <a:buNone/>
            </a:pP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02060"/>
                </a:solidFill>
              </a:rPr>
              <a:t>Objawy stresu</a:t>
            </a:r>
            <a:endParaRPr lang="pl-PL" dirty="0">
              <a:solidFill>
                <a:srgbClr val="002060"/>
              </a:solidFill>
            </a:endParaRPr>
          </a:p>
        </p:txBody>
      </p:sp>
      <p:pic>
        <p:nvPicPr>
          <p:cNvPr id="1026" name="Picture 2" descr="C:\Users\W10\Pictures\objawystresu.png"/>
          <p:cNvPicPr>
            <a:picLocks noGrp="1" noChangeAspect="1" noChangeArrowheads="1"/>
          </p:cNvPicPr>
          <p:nvPr>
            <p:ph idx="1"/>
          </p:nvPr>
        </p:nvPicPr>
        <p:blipFill>
          <a:blip r:embed="rId2" cstate="print"/>
          <a:srcRect/>
          <a:stretch>
            <a:fillRect/>
          </a:stretch>
        </p:blipFill>
        <p:spPr bwMode="auto">
          <a:xfrm>
            <a:off x="1378620" y="1600200"/>
            <a:ext cx="6386760" cy="45259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chemeClr val="accent2">
                    <a:lumMod val="75000"/>
                  </a:schemeClr>
                </a:solidFill>
              </a:rPr>
              <a:t>co się dzieje, gdy jesteśmy zestresowani</a:t>
            </a:r>
            <a:r>
              <a:rPr lang="pl-PL" dirty="0" smtClean="0"/>
              <a:t>?</a:t>
            </a:r>
            <a:endParaRPr lang="pl-PL" dirty="0"/>
          </a:p>
        </p:txBody>
      </p:sp>
      <p:pic>
        <p:nvPicPr>
          <p:cNvPr id="8" name="Symbol zastępczy zawartości 7" descr="https://streskiler.pl/wp-content/uploads/2020/08/stres-zabra%C5%82-mi-wspomnienia-1030x1030.png"/>
          <p:cNvPicPr>
            <a:picLocks noGrp="1"/>
          </p:cNvPicPr>
          <p:nvPr>
            <p:ph idx="1"/>
          </p:nvPr>
        </p:nvPicPr>
        <p:blipFill>
          <a:blip r:embed="rId2" cstate="print"/>
          <a:srcRect/>
          <a:stretch>
            <a:fillRect/>
          </a:stretch>
        </p:blipFill>
        <p:spPr bwMode="auto">
          <a:xfrm>
            <a:off x="755576" y="1340768"/>
            <a:ext cx="7128792"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accent4">
                    <a:lumMod val="50000"/>
                  </a:schemeClr>
                </a:solidFill>
              </a:rPr>
              <a:t>Nie każdy stres jest zły</a:t>
            </a:r>
            <a:endParaRPr lang="pl-PL" dirty="0">
              <a:solidFill>
                <a:schemeClr val="accent4">
                  <a:lumMod val="50000"/>
                </a:schemeClr>
              </a:solidFill>
            </a:endParaRPr>
          </a:p>
        </p:txBody>
      </p:sp>
      <p:sp>
        <p:nvSpPr>
          <p:cNvPr id="3" name="Symbol zastępczy zawartości 2"/>
          <p:cNvSpPr>
            <a:spLocks noGrp="1"/>
          </p:cNvSpPr>
          <p:nvPr>
            <p:ph idx="1"/>
          </p:nvPr>
        </p:nvSpPr>
        <p:spPr/>
        <p:txBody>
          <a:bodyPr>
            <a:normAutofit fontScale="92500"/>
          </a:bodyPr>
          <a:lstStyle/>
          <a:p>
            <a:r>
              <a:rPr lang="pl-PL" dirty="0" smtClean="0">
                <a:solidFill>
                  <a:srgbClr val="7030A0"/>
                </a:solidFill>
              </a:rPr>
              <a:t>małej ilości stresu potrzebujemy, by żyć i efektywnie działać,</a:t>
            </a:r>
          </a:p>
          <a:p>
            <a:r>
              <a:rPr lang="pl-PL" dirty="0" smtClean="0"/>
              <a:t> jednak zbyt duża jego ilość powoduje, że działamy i czujemy się coraz gorzej.</a:t>
            </a:r>
          </a:p>
          <a:p>
            <a:endParaRPr lang="pl-PL" dirty="0" smtClean="0"/>
          </a:p>
          <a:p>
            <a:r>
              <a:rPr lang="pl-PL" dirty="0" smtClean="0">
                <a:solidFill>
                  <a:schemeClr val="accent6">
                    <a:lumMod val="50000"/>
                  </a:schemeClr>
                </a:solidFill>
              </a:rPr>
              <a:t>47,3 % Według badań, najwięcej sytuacji stresujących dla młodych osób w szkole wiąże się z egzaminami i klasówkami – stanowi to prawie połowę wszystkich przeżywanych stresorów.</a:t>
            </a:r>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C:\Users\W10\Pictures\stresnegatywnyistrespozytywny.png"/>
          <p:cNvPicPr>
            <a:picLocks noGrp="1"/>
          </p:cNvPicPr>
          <p:nvPr>
            <p:ph idx="1"/>
          </p:nvPr>
        </p:nvPicPr>
        <p:blipFill>
          <a:blip r:embed="rId2" cstate="print"/>
          <a:srcRect/>
          <a:stretch>
            <a:fillRect/>
          </a:stretch>
        </p:blipFill>
        <p:spPr bwMode="auto">
          <a:xfrm>
            <a:off x="0" y="0"/>
            <a:ext cx="8748464" cy="70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solidFill>
                  <a:schemeClr val="accent2">
                    <a:lumMod val="50000"/>
                  </a:schemeClr>
                </a:solidFill>
              </a:rPr>
              <a:t>Psychozabawa </a:t>
            </a:r>
            <a:endParaRPr lang="pl-PL" dirty="0">
              <a:solidFill>
                <a:schemeClr val="accent2">
                  <a:lumMod val="50000"/>
                </a:schemeClr>
              </a:solidFill>
            </a:endParaRPr>
          </a:p>
        </p:txBody>
      </p:sp>
      <p:sp>
        <p:nvSpPr>
          <p:cNvPr id="3" name="Symbol zastępczy zawartości 2"/>
          <p:cNvSpPr>
            <a:spLocks noGrp="1"/>
          </p:cNvSpPr>
          <p:nvPr>
            <p:ph idx="1"/>
          </p:nvPr>
        </p:nvSpPr>
        <p:spPr/>
        <p:txBody>
          <a:bodyPr>
            <a:normAutofit fontScale="70000" lnSpcReduction="20000"/>
          </a:bodyPr>
          <a:lstStyle/>
          <a:p>
            <a:pPr>
              <a:buNone/>
            </a:pPr>
            <a:r>
              <a:rPr lang="pl-PL" dirty="0" smtClean="0"/>
              <a:t>Poznaj poziom swojego stresu. </a:t>
            </a:r>
          </a:p>
          <a:p>
            <a:pPr>
              <a:buNone/>
            </a:pPr>
            <a:r>
              <a:rPr lang="pl-PL" dirty="0" smtClean="0"/>
              <a:t>Weź kartkę</a:t>
            </a:r>
          </a:p>
          <a:p>
            <a:pPr>
              <a:buNone/>
            </a:pPr>
            <a:r>
              <a:rPr lang="pl-PL" dirty="0" smtClean="0"/>
              <a:t>Wczuj się w siebie odpowiadając na pytania. </a:t>
            </a:r>
            <a:r>
              <a:rPr lang="pl-PL" smtClean="0"/>
              <a:t>Wstaw sobie punkty:</a:t>
            </a:r>
            <a:endParaRPr lang="pl-PL" dirty="0" smtClean="0"/>
          </a:p>
          <a:p>
            <a:pPr>
              <a:buNone/>
            </a:pPr>
            <a:r>
              <a:rPr lang="pl-PL" dirty="0" smtClean="0"/>
              <a:t> </a:t>
            </a:r>
          </a:p>
          <a:p>
            <a:r>
              <a:rPr lang="pl-PL" dirty="0" smtClean="0"/>
              <a:t>-nigdy (1pkt)</a:t>
            </a:r>
          </a:p>
          <a:p>
            <a:pPr>
              <a:buNone/>
            </a:pPr>
            <a:endParaRPr lang="pl-PL" dirty="0" smtClean="0"/>
          </a:p>
          <a:p>
            <a:r>
              <a:rPr lang="pl-PL" dirty="0" smtClean="0"/>
              <a:t>-rzadko (2pkt)</a:t>
            </a:r>
          </a:p>
          <a:p>
            <a:pPr>
              <a:buNone/>
            </a:pPr>
            <a:r>
              <a:rPr lang="pl-PL" dirty="0" smtClean="0"/>
              <a:t> </a:t>
            </a:r>
          </a:p>
          <a:p>
            <a:r>
              <a:rPr lang="pl-PL" dirty="0" smtClean="0"/>
              <a:t>-czasami (3pkt)</a:t>
            </a:r>
          </a:p>
          <a:p>
            <a:pPr>
              <a:buNone/>
            </a:pPr>
            <a:r>
              <a:rPr lang="pl-PL" dirty="0" smtClean="0"/>
              <a:t> </a:t>
            </a:r>
          </a:p>
          <a:p>
            <a:r>
              <a:rPr lang="pl-PL" dirty="0" smtClean="0"/>
              <a:t>-często (4pkt)</a:t>
            </a:r>
          </a:p>
          <a:p>
            <a:pPr>
              <a:buNone/>
            </a:pPr>
            <a:r>
              <a:rPr lang="pl-PL" dirty="0" smtClean="0"/>
              <a:t> </a:t>
            </a:r>
          </a:p>
          <a:p>
            <a:r>
              <a:rPr lang="pl-PL" dirty="0" smtClean="0"/>
              <a:t>-zawsze (5pkt)</a:t>
            </a:r>
          </a:p>
          <a:p>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1. Czy często się wpadasz w złość?</a:t>
            </a:r>
            <a:br>
              <a:rPr lang="pl-PL" dirty="0" smtClean="0"/>
            </a:b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-nigdy (1pkt)</a:t>
            </a:r>
          </a:p>
          <a:p>
            <a:pPr>
              <a:buNone/>
            </a:pPr>
            <a:endParaRPr lang="pl-PL" dirty="0" smtClean="0"/>
          </a:p>
          <a:p>
            <a:r>
              <a:rPr lang="pl-PL" dirty="0" smtClean="0"/>
              <a:t>-rzadko (2pkt)</a:t>
            </a:r>
          </a:p>
          <a:p>
            <a:pPr>
              <a:buNone/>
            </a:pPr>
            <a:r>
              <a:rPr lang="pl-PL" dirty="0" smtClean="0"/>
              <a:t> </a:t>
            </a:r>
          </a:p>
          <a:p>
            <a:r>
              <a:rPr lang="pl-PL" dirty="0" smtClean="0"/>
              <a:t>-czasami (3pkt)</a:t>
            </a:r>
          </a:p>
          <a:p>
            <a:pPr>
              <a:buNone/>
            </a:pPr>
            <a:r>
              <a:rPr lang="pl-PL" dirty="0" smtClean="0"/>
              <a:t> </a:t>
            </a:r>
          </a:p>
          <a:p>
            <a:r>
              <a:rPr lang="pl-PL" dirty="0" smtClean="0"/>
              <a:t>-często (4pkt)</a:t>
            </a:r>
          </a:p>
          <a:p>
            <a:pPr>
              <a:buNone/>
            </a:pPr>
            <a:r>
              <a:rPr lang="pl-PL" dirty="0" smtClean="0"/>
              <a:t> </a:t>
            </a:r>
          </a:p>
          <a:p>
            <a:r>
              <a:rPr lang="pl-PL" dirty="0" smtClean="0"/>
              <a:t>-zawsze (5pkt)</a:t>
            </a:r>
          </a:p>
          <a:p>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2. Czy łatwo się poddajesz?</a:t>
            </a:r>
            <a:br>
              <a:rPr lang="pl-PL" dirty="0" smtClean="0"/>
            </a:b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nigdy (1pkt)</a:t>
            </a:r>
          </a:p>
          <a:p>
            <a:pPr>
              <a:buNone/>
            </a:pPr>
            <a:endParaRPr lang="pl-PL" dirty="0" smtClean="0"/>
          </a:p>
          <a:p>
            <a:r>
              <a:rPr lang="pl-PL" dirty="0" smtClean="0"/>
              <a:t>-rzadko (2pkt)</a:t>
            </a:r>
          </a:p>
          <a:p>
            <a:pPr>
              <a:buNone/>
            </a:pPr>
            <a:r>
              <a:rPr lang="pl-PL" dirty="0" smtClean="0"/>
              <a:t> </a:t>
            </a:r>
          </a:p>
          <a:p>
            <a:r>
              <a:rPr lang="pl-PL" dirty="0" smtClean="0"/>
              <a:t>-czasami (3pkt)</a:t>
            </a:r>
          </a:p>
          <a:p>
            <a:pPr>
              <a:buNone/>
            </a:pPr>
            <a:r>
              <a:rPr lang="pl-PL" dirty="0" smtClean="0"/>
              <a:t> </a:t>
            </a:r>
          </a:p>
          <a:p>
            <a:r>
              <a:rPr lang="pl-PL" dirty="0" smtClean="0"/>
              <a:t>-często (4pkt)</a:t>
            </a:r>
          </a:p>
          <a:p>
            <a:pPr>
              <a:buNone/>
            </a:pPr>
            <a:r>
              <a:rPr lang="pl-PL" dirty="0" smtClean="0"/>
              <a:t> </a:t>
            </a:r>
          </a:p>
          <a:p>
            <a:r>
              <a:rPr lang="pl-PL" dirty="0" smtClean="0"/>
              <a:t>-zawsze (5pkt)</a:t>
            </a:r>
            <a:endParaRPr lang="pl-P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470</Words>
  <Application>Microsoft Office PowerPoint</Application>
  <PresentationFormat>Pokaz na ekranie (4:3)</PresentationFormat>
  <Paragraphs>216</Paragraphs>
  <Slides>28</Slides>
  <Notes>0</Notes>
  <HiddenSlides>0</HiddenSlides>
  <MMClips>0</MMClips>
  <ScaleCrop>false</ScaleCrop>
  <HeadingPairs>
    <vt:vector size="4" baseType="variant">
      <vt:variant>
        <vt:lpstr>Motyw</vt:lpstr>
      </vt:variant>
      <vt:variant>
        <vt:i4>1</vt:i4>
      </vt:variant>
      <vt:variant>
        <vt:lpstr>Tytuły slajdów</vt:lpstr>
      </vt:variant>
      <vt:variant>
        <vt:i4>28</vt:i4>
      </vt:variant>
    </vt:vector>
  </HeadingPairs>
  <TitlesOfParts>
    <vt:vector size="29" baseType="lpstr">
      <vt:lpstr>Motyw pakietu Office</vt:lpstr>
      <vt:lpstr>Jak sobie radzić ze stresem  </vt:lpstr>
      <vt:lpstr>Czym jest stres?  Sytuacje, które obciążają lub przekraczają zdolności do skutecznego poradzenia sobie z tymi sprawami. Pojawiają się stresoory. Ich źródło może być zarówno fizyczne – hałas czy choroby,  jak i społeczne (np. utrata pracy, problemy w nauce (zła ocena, niezdany egzamin, problemy rodzinne – kłótnia w rodzinie, utrata ukochanej osoby itp)” </vt:lpstr>
      <vt:lpstr>Objawy stresu</vt:lpstr>
      <vt:lpstr>co się dzieje, gdy jesteśmy zestresowani?</vt:lpstr>
      <vt:lpstr>Nie każdy stres jest zły</vt:lpstr>
      <vt:lpstr>Slajd 6</vt:lpstr>
      <vt:lpstr>Psychozabawa </vt:lpstr>
      <vt:lpstr>1. Czy często się wpadasz w złość? </vt:lpstr>
      <vt:lpstr>2. Czy łatwo się poddajesz? </vt:lpstr>
      <vt:lpstr>3. Czy zdarza się, że boisz się powiedzieć coś swoim rodzicom?</vt:lpstr>
      <vt:lpstr>4. Czy często  się niecierpliwisz w trakcie pracy/nauki?</vt:lpstr>
      <vt:lpstr>5. Czy zdarzyło Ci się, że ktoś nazwał Cię nerwusem?</vt:lpstr>
      <vt:lpstr> 6. Czy zdarza Ci się mieć koszmarne sny?  </vt:lpstr>
      <vt:lpstr>     </vt:lpstr>
      <vt:lpstr>8. Czy  przed egzaminem, klasówką boli Cię brzuch?</vt:lpstr>
      <vt:lpstr>Podsumuj punkty</vt:lpstr>
      <vt:lpstr>Jak odnaleźć drogę do relaksu? </vt:lpstr>
      <vt:lpstr>Techniki radzenia sobie ze stresem</vt:lpstr>
      <vt:lpstr>1. Technika STOP  </vt:lpstr>
      <vt:lpstr> 2. Mantra - powtarzaj w swojej głowie słowo, które podziała na Ciebie kojąco albo wspierająco</vt:lpstr>
      <vt:lpstr>3. Uszczypnij się - </vt:lpstr>
      <vt:lpstr> 4. Skoncentruj się na zupełnie innym działaniu: </vt:lpstr>
      <vt:lpstr>Wizualizacja – przed egzaminem</vt:lpstr>
      <vt:lpstr>zjedz kawałek czekolady</vt:lpstr>
      <vt:lpstr>Oddychaj głęboko</vt:lpstr>
      <vt:lpstr>NAUCZ SIĘ ZARZĄDZAĆ CZASEM - ZAPLANUJ SUKCES</vt:lpstr>
      <vt:lpstr>masażyki</vt:lpstr>
      <vt:lpstr>Zachęcam do obejrzenia filmiku relaksacyjnego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sobie radzić ze stresem</dc:title>
  <dc:creator>Użytkownik systemu Windows</dc:creator>
  <cp:lastModifiedBy>Użytkownik systemu Windows</cp:lastModifiedBy>
  <cp:revision>37</cp:revision>
  <dcterms:created xsi:type="dcterms:W3CDTF">2021-03-01T10:27:27Z</dcterms:created>
  <dcterms:modified xsi:type="dcterms:W3CDTF">2021-05-05T10:49:03Z</dcterms:modified>
</cp:coreProperties>
</file>