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88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0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9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0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0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9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0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1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0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1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5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pl.climate-data.org/europa/francja/ile-de-france/paryz-44/#temperature-graph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pl.climate-data.org/europa/francja/ile-de-france/paryz-44/#climate-graph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ideo 3">
            <a:extLst>
              <a:ext uri="{FF2B5EF4-FFF2-40B4-BE49-F238E27FC236}">
                <a16:creationId xmlns:a16="http://schemas.microsoft.com/office/drawing/2014/main" id="{8BE37673-07A9-4613-B778-3D5A18C957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2" y="-1"/>
            <a:ext cx="1219200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6288261" cy="1573149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>
            <a:noFill/>
          </a:ln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EF9B75-16DE-4955-9A5B-AAAE4C8DA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3421" y="762663"/>
            <a:ext cx="3212386" cy="1185353"/>
          </a:xfrm>
        </p:spPr>
        <p:txBody>
          <a:bodyPr anchor="ctr">
            <a:normAutofit/>
          </a:bodyPr>
          <a:lstStyle/>
          <a:p>
            <a:r>
              <a:rPr lang="pl-PL" sz="2600" dirty="0">
                <a:solidFill>
                  <a:schemeClr val="bg1"/>
                </a:solidFill>
              </a:rPr>
              <a:t>Paryż i Londyn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89452ED-262E-4A2A-8856-55BD475E1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734" y="4909984"/>
            <a:ext cx="2228641" cy="1185353"/>
          </a:xfrm>
        </p:spPr>
        <p:txBody>
          <a:bodyPr anchor="ctr">
            <a:normAutofit/>
          </a:bodyPr>
          <a:lstStyle/>
          <a:p>
            <a:endParaRPr lang="pl-PL" sz="17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28936" y="5498088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9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st Tower Bridge i budowla Tower of London w ponury dzień">
            <a:extLst>
              <a:ext uri="{FF2B5EF4-FFF2-40B4-BE49-F238E27FC236}">
                <a16:creationId xmlns:a16="http://schemas.microsoft.com/office/drawing/2014/main" id="{A97EB44C-EBD3-4175-BF14-E385C364E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9" r="1" b="1"/>
          <a:stretch/>
        </p:blipFill>
        <p:spPr>
          <a:xfrm>
            <a:off x="-2" y="-1"/>
            <a:ext cx="121920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6288261" cy="1573149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>
            <a:noFill/>
          </a:ln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116BBF4-F94E-4822-9173-CF49A8DA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10" y="4909985"/>
            <a:ext cx="3212386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Londyn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28936" y="5498088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63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D22DE0-F76F-45AE-840C-EA8A2C03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pl-PL" dirty="0"/>
              <a:t>Klimat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7C94F8-3E85-49BD-A622-1349BF661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pl-PL" sz="2000" b="0" i="0">
                <a:effectLst/>
                <a:latin typeface="Helvetica" panose="020B0604020202020204" pitchFamily="34" charset="0"/>
              </a:rPr>
              <a:t>W Londynie panuje klimat umiarkowany wybitnie morski pod wpływem ciepłego Prądu Zatokowego z większymi opadami atmosferycznymi w skali roku, niż w pozostałej części Anglii. Z tego powodu Londyn jest jedną z najbardziej wilgotnych stolic Europy.</a:t>
            </a:r>
            <a:br>
              <a:rPr lang="pl-PL" sz="2000"/>
            </a:br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4059972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63B243-A6B9-482A-AD5A-DA4CA494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Klimatogram Londynu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9D4239-BB58-461A-A639-0993159C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5738" y="1263807"/>
            <a:ext cx="6960524" cy="598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1900">
                <a:solidFill>
                  <a:schemeClr val="bg1"/>
                </a:solidFill>
              </a:rPr>
              <a:t>Roczna amplituda w Londynie wynosi ok. 18 stopni celcjusza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5D03073-27A8-4964-9BDC-7AE2561A6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5" y="2139484"/>
            <a:ext cx="5477021" cy="409651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BB4E101-73B1-41BC-9E1E-5C7B8B2D9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55" y="2139484"/>
            <a:ext cx="5477021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24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st Tower Bridge i budowla Tower of London w ponury dzień">
            <a:extLst>
              <a:ext uri="{FF2B5EF4-FFF2-40B4-BE49-F238E27FC236}">
                <a16:creationId xmlns:a16="http://schemas.microsoft.com/office/drawing/2014/main" id="{37A9840A-BFCC-40F3-8B19-56E6CBFFE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9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6F6126-0183-4A38-8124-447265404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 err="1">
                <a:solidFill>
                  <a:schemeClr val="bg1"/>
                </a:solidFill>
              </a:rPr>
              <a:t>Najpopularniejsze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budowle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Londynu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047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woda, zewnętrzne, niebo, budynek&#10;&#10;Opis wygenerowany automatycznie">
            <a:extLst>
              <a:ext uri="{FF2B5EF4-FFF2-40B4-BE49-F238E27FC236}">
                <a16:creationId xmlns:a16="http://schemas.microsoft.com/office/drawing/2014/main" id="{A4921634-D483-4273-A2E6-D203DB7D6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9" b="381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2D09D82-2463-4E00-94C3-885096F7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l-PL" sz="5000"/>
              <a:t>Tower bridge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85D12B-FAFE-4CF5-B62A-D3DA9F14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pl-PL" sz="2000" b="0" i="0">
                <a:effectLst/>
                <a:latin typeface="Ubuntu"/>
              </a:rPr>
              <a:t>Jeden z najbardziej rozpoznawalnych i najczęściej odwiedzanych symboli Londynu. Utrzymany w stylu wiktoriańskim robi ogromne wrażenie. Budowę zakończono w 1894 r. Filarami mostu są dwie wieże, obłożone kamieniem i połączone na górze dwiema kładkami dla pieszych.</a:t>
            </a:r>
            <a:br>
              <a:rPr lang="pl-PL" sz="2000"/>
            </a:br>
            <a:br>
              <a:rPr lang="pl-PL" sz="2000"/>
            </a:br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2024233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EFC0D8F-0119-4843-8BA4-D7680AF5A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pl-PL"/>
              <a:t>Opactwo Westminsterskie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Obraz zawierający niebo, zewnętrzne, budynek, stare&#10;&#10;Opis wygenerowany automatycznie">
            <a:extLst>
              <a:ext uri="{FF2B5EF4-FFF2-40B4-BE49-F238E27FC236}">
                <a16:creationId xmlns:a16="http://schemas.microsoft.com/office/drawing/2014/main" id="{53448EBF-8FEF-4F01-A34E-B99CCF9AC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1" r="1" b="1"/>
          <a:stretch/>
        </p:blipFill>
        <p:spPr>
          <a:xfrm>
            <a:off x="908304" y="2478024"/>
            <a:ext cx="6009855" cy="369417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56EAE2-D040-420A-8D34-1398CDC71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453" y="2478024"/>
            <a:ext cx="3872243" cy="3694176"/>
          </a:xfrm>
        </p:spPr>
        <p:txBody>
          <a:bodyPr anchor="ctr">
            <a:normAutofit/>
          </a:bodyPr>
          <a:lstStyle/>
          <a:p>
            <a:r>
              <a:rPr lang="pl-PL" sz="1800" b="0" i="0">
                <a:effectLst/>
                <a:latin typeface="Ubuntu"/>
              </a:rPr>
              <a:t>Jest najbardziej reprezentacyjnym budynkiem Londynu. W języku potocznym słowa „Westminster” często używa się jako określenia Parlamentu. Początki pałacu sięgają XI w. W latach późniejszych rozbudował go Edward Wyznawca, a dokonał tego przy okazji budowy Opactwa Westminsterskiego.</a:t>
            </a:r>
            <a:br>
              <a:rPr lang="pl-PL" sz="1800"/>
            </a:br>
            <a:br>
              <a:rPr lang="pl-PL" sz="1800"/>
            </a:br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648809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podłoże, budynek, zewnętrzne, chodzenie&#10;&#10;Opis wygenerowany automatycznie">
            <a:extLst>
              <a:ext uri="{FF2B5EF4-FFF2-40B4-BE49-F238E27FC236}">
                <a16:creationId xmlns:a16="http://schemas.microsoft.com/office/drawing/2014/main" id="{020006C6-245E-45F3-9080-CE7C0A4A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9" b="1242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8C7F8F8-D9EF-4725-B4D3-D1EDADA3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l-PL" sz="5000"/>
              <a:t>National Gallery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8115B4-57A2-40CA-AB8C-9514DDB09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pl-PL" sz="2000" b="0" i="0">
                <a:effectLst/>
                <a:latin typeface="Ubuntu"/>
              </a:rPr>
              <a:t>Posiada wspaniałą kolekcję malarstwa europejskiego od poł. XIII do końca XIX w. Liczy blisko 2300 obrazów. Muzeum zostało założone w 1824 r. National Gallery od początku miała służyć wszystkim obywatelom, zarówno biednym, jak i tym bogatym. Stąd usytuowano galerię na skrzyżowaniu dróg prowadzących z bogatej części zachodniej i biednej części wschodniej miasta.</a:t>
            </a:r>
            <a:br>
              <a:rPr lang="pl-PL" sz="2000"/>
            </a:br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1333094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leskop na szczycie wieży Eiffela skierowany w dół na miasto">
            <a:extLst>
              <a:ext uri="{FF2B5EF4-FFF2-40B4-BE49-F238E27FC236}">
                <a16:creationId xmlns:a16="http://schemas.microsoft.com/office/drawing/2014/main" id="{7FED71CE-4CCC-4FED-BFC4-9217A51A3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8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1BA410-5191-4550-952C-28555F04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>
                <a:solidFill>
                  <a:schemeClr val="bg1"/>
                </a:solidFill>
              </a:rPr>
              <a:t>Różnice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Paryż</a:t>
            </a:r>
            <a:r>
              <a:rPr lang="pl-PL" sz="6600" dirty="0">
                <a:solidFill>
                  <a:schemeClr val="bg1"/>
                </a:solidFill>
              </a:rPr>
              <a:t>a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i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Londynu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275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Pola pszenicy">
            <a:extLst>
              <a:ext uri="{FF2B5EF4-FFF2-40B4-BE49-F238E27FC236}">
                <a16:creationId xmlns:a16="http://schemas.microsoft.com/office/drawing/2014/main" id="{ED0B051D-9141-4CC6-AF63-96952C563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C747EAA-ABD1-4CC3-AEAE-549326209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1. </a:t>
            </a:r>
            <a:r>
              <a:rPr lang="en-US" sz="3600" dirty="0" err="1">
                <a:solidFill>
                  <a:schemeClr val="bg1"/>
                </a:solidFill>
              </a:rPr>
              <a:t>Klimat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DA07A3-3FEB-402F-A479-D4C239D99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W </a:t>
            </a:r>
            <a:r>
              <a:rPr lang="en-US" sz="1800" dirty="0" err="1">
                <a:solidFill>
                  <a:schemeClr val="bg1"/>
                </a:solidFill>
              </a:rPr>
              <a:t>Paryżu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występuje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klimat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umiarkowany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przejściowy</a:t>
            </a:r>
            <a:r>
              <a:rPr lang="en-US" sz="1800" dirty="0">
                <a:solidFill>
                  <a:schemeClr val="bg1"/>
                </a:solidFill>
              </a:rPr>
              <a:t>, a w </a:t>
            </a:r>
            <a:r>
              <a:rPr lang="en-US" sz="1800" dirty="0" err="1">
                <a:solidFill>
                  <a:schemeClr val="bg1"/>
                </a:solidFill>
              </a:rPr>
              <a:t>Londynie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umiarkowany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morski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42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Widok z dołu przedstawiający nowoczesne drapacze chmur na tle spektakularnego nieba">
            <a:extLst>
              <a:ext uri="{FF2B5EF4-FFF2-40B4-BE49-F238E27FC236}">
                <a16:creationId xmlns:a16="http://schemas.microsoft.com/office/drawing/2014/main" id="{9D621FCB-B4AD-41B2-90D8-BAF8DCCFF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CD3D325-4EC7-4CEC-8EE1-76B15EDA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2. Populacja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0EC0DE-DA1F-4B83-86E4-A878B2EF3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dirty="0" err="1">
                <a:solidFill>
                  <a:schemeClr val="bg1"/>
                </a:solidFill>
              </a:rPr>
              <a:t>Populacja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Londynu</a:t>
            </a:r>
            <a:r>
              <a:rPr lang="en-US" sz="1800" dirty="0">
                <a:solidFill>
                  <a:schemeClr val="bg1"/>
                </a:solidFill>
              </a:rPr>
              <a:t> od </a:t>
            </a:r>
            <a:r>
              <a:rPr lang="en-US" sz="1800" dirty="0" err="1">
                <a:solidFill>
                  <a:schemeClr val="bg1"/>
                </a:solidFill>
              </a:rPr>
              <a:t>Paryża</a:t>
            </a:r>
            <a:r>
              <a:rPr lang="en-US" sz="1800" dirty="0">
                <a:solidFill>
                  <a:schemeClr val="bg1"/>
                </a:solidFill>
              </a:rPr>
              <a:t> jest </a:t>
            </a:r>
            <a:r>
              <a:rPr lang="en-US" sz="1800" dirty="0" err="1">
                <a:solidFill>
                  <a:schemeClr val="bg1"/>
                </a:solidFill>
              </a:rPr>
              <a:t>większa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nawet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cztery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razy</a:t>
            </a:r>
            <a:r>
              <a:rPr lang="en-US" sz="1800" dirty="0">
                <a:solidFill>
                  <a:schemeClr val="bg1"/>
                </a:solidFill>
              </a:rPr>
              <a:t> 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37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ieża Eiffla">
            <a:extLst>
              <a:ext uri="{FF2B5EF4-FFF2-40B4-BE49-F238E27FC236}">
                <a16:creationId xmlns:a16="http://schemas.microsoft.com/office/drawing/2014/main" id="{0D3FAD26-3DF9-47D1-9505-5B956E2A5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2006" y="0"/>
            <a:ext cx="121920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6288261" cy="1573149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>
            <a:noFill/>
          </a:ln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669534-43C9-43C0-BD59-6EC5EE35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10" y="4909985"/>
            <a:ext cx="3212386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 err="1">
                <a:solidFill>
                  <a:schemeClr val="bg1"/>
                </a:solidFill>
              </a:rPr>
              <a:t>Paryż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28936" y="5498088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929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8A7B327-35EE-44E9-8CE4-4DD5744B6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065DE49-62A2-4C4C-96CB-8E87900A4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013"/>
            <a:ext cx="10515600" cy="30940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/>
              <a:t>3. Średnia temperatura</a:t>
            </a: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4193001"/>
            <a:ext cx="10515599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38BB75-3B84-416C-9631-1C0E2400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089" y="4315710"/>
            <a:ext cx="9751823" cy="582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/>
              <a:t>Średnia temperatura w Paryżu wynosi 11 stopni, a w Londynie 12 stopni Celcjusza.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4650963"/>
            <a:ext cx="10972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746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CF632C-C13D-4071-8B05-1A9A5AC96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1" b="161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A46594E-9EA8-48CA-A47B-74044417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Koniec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31F06C-0804-4B82-ABBB-1E03C586A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Dziękuję za oglądanie </a:t>
            </a:r>
            <a:r>
              <a:rPr lang="en-US" sz="2000">
                <a:solidFill>
                  <a:schemeClr val="bg1"/>
                </a:solidFill>
                <a:sym typeface="Wingdings" panose="05000000000000000000" pitchFamily="2" charset="2"/>
              </a:rPr>
              <a:t>:)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9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777E57D-6A88-4B5B-A068-2BA7FF4E8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95B812-C17F-4B43-8492-D3665A14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3132"/>
            <a:ext cx="10509504" cy="1974892"/>
          </a:xfrm>
        </p:spPr>
        <p:txBody>
          <a:bodyPr anchor="b">
            <a:normAutofit/>
          </a:bodyPr>
          <a:lstStyle/>
          <a:p>
            <a:r>
              <a:rPr lang="pl-PL" sz="5400" dirty="0"/>
              <a:t>Klimat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2894076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B747ED-9A47-4605-9EE0-49A9E4F8B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28416"/>
            <a:ext cx="10509504" cy="2715768"/>
          </a:xfrm>
        </p:spPr>
        <p:txBody>
          <a:bodyPr>
            <a:normAutofit/>
          </a:bodyPr>
          <a:lstStyle/>
          <a:p>
            <a:r>
              <a:rPr lang="pl-PL" sz="2000">
                <a:latin typeface="Arial" panose="020B0604020202020204" pitchFamily="34" charset="0"/>
              </a:rPr>
              <a:t>Paryż znajduje się w strefie klimatów umiarkowanych przejściowych. </a:t>
            </a:r>
            <a:r>
              <a:rPr lang="pl-PL" sz="2000" b="0" i="0">
                <a:effectLst/>
                <a:latin typeface="Arial" panose="020B0604020202020204" pitchFamily="34" charset="0"/>
              </a:rPr>
              <a:t>Paryż leży na 45 m nad poziomem morza Klimat w tym obszarze jest łagodny, ogólnie mówiąc umiarkowanie ciepły.</a:t>
            </a:r>
            <a:br>
              <a:rPr lang="pl-PL" sz="2000" b="0" i="0">
                <a:effectLst/>
                <a:latin typeface="Arial" panose="020B0604020202020204" pitchFamily="34" charset="0"/>
              </a:rPr>
            </a:br>
            <a:r>
              <a:rPr lang="pl-PL" sz="2000" b="0" i="0">
                <a:effectLst/>
                <a:latin typeface="Arial" panose="020B0604020202020204" pitchFamily="34" charset="0"/>
              </a:rPr>
              <a:t>Opady deszczu w Paryżu są znaczące, występują nawet podczas suchych miesięcy. Średnioroczna temperatura wynosi 11.7 °C. w mieście . W tym obszarze średnioroczne opady to 720 mm.</a:t>
            </a:r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264276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60BD3F0-8213-4DC2-9DE0-2E5D1FD9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</p:spPr>
        <p:txBody>
          <a:bodyPr>
            <a:normAutofit/>
          </a:bodyPr>
          <a:lstStyle/>
          <a:p>
            <a:r>
              <a:rPr lang="pl-PL" sz="2800" dirty="0" err="1"/>
              <a:t>Klimatogramy</a:t>
            </a:r>
            <a:endParaRPr lang="pl-PL" sz="280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041501-1167-4DD7-872F-7A39CC082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4" y="2359152"/>
            <a:ext cx="6007608" cy="3429000"/>
          </a:xfrm>
        </p:spPr>
        <p:txBody>
          <a:bodyPr>
            <a:normAutofit/>
          </a:bodyPr>
          <a:lstStyle/>
          <a:p>
            <a:r>
              <a:rPr lang="pl-PL" sz="2000"/>
              <a:t>Roczna amplituda w Paryżu wynosi około 16 stopni celcjusza.</a:t>
            </a:r>
          </a:p>
        </p:txBody>
      </p:sp>
      <p:pic>
        <p:nvPicPr>
          <p:cNvPr id="2051" name="Picture 3" descr="Wykres temperaturowy, Paryż">
            <a:hlinkClick r:id="rId2"/>
            <a:extLst>
              <a:ext uri="{FF2B5EF4-FFF2-40B4-BE49-F238E27FC236}">
                <a16:creationId xmlns:a16="http://schemas.microsoft.com/office/drawing/2014/main" id="{4D107AC2-E801-4708-9044-D541477A8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5099" y="633619"/>
            <a:ext cx="3545393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limatogram, Paryż">
            <a:hlinkClick r:id="rId4"/>
            <a:extLst>
              <a:ext uri="{FF2B5EF4-FFF2-40B4-BE49-F238E27FC236}">
                <a16:creationId xmlns:a16="http://schemas.microsoft.com/office/drawing/2014/main" id="{9A9358F2-3BC5-4EDE-A6D6-217267552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3321" y="3472468"/>
            <a:ext cx="3545393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48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bstrakcyjna architektura">
            <a:extLst>
              <a:ext uri="{FF2B5EF4-FFF2-40B4-BE49-F238E27FC236}">
                <a16:creationId xmlns:a16="http://schemas.microsoft.com/office/drawing/2014/main" id="{2235B942-5ABC-47F8-B477-041B5E1C4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7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21BDE8-13F0-4D44-85D7-0A02AF2D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Najpopularniejsze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Budowle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Paryża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961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1CF6577-072C-43D5-B5DA-3C860561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pl-PL" sz="5200"/>
              <a:t>Wieża Eiffla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294C7F-18F2-4141-A921-569AD021C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pl-PL" sz="1800" dirty="0"/>
              <a:t>Wieża Eiffla to jest najpopularniejsza budowla Paryska, która liczy sobie też ponad sto lat.</a:t>
            </a:r>
          </a:p>
        </p:txBody>
      </p:sp>
      <p:pic>
        <p:nvPicPr>
          <p:cNvPr id="7" name="Obraz 6" descr="Obraz zawierający zewnętrzne, niebo, budynek, rzeka&#10;&#10;Opis wygenerowany automatycznie">
            <a:extLst>
              <a:ext uri="{FF2B5EF4-FFF2-40B4-BE49-F238E27FC236}">
                <a16:creationId xmlns:a16="http://schemas.microsoft.com/office/drawing/2014/main" id="{FD95953B-994E-4AEA-84AA-0ABF43A9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7" r="2" b="2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69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Obraz zawierający woda&#10;&#10;Opis wygenerowany automatycznie">
            <a:extLst>
              <a:ext uri="{FF2B5EF4-FFF2-40B4-BE49-F238E27FC236}">
                <a16:creationId xmlns:a16="http://schemas.microsoft.com/office/drawing/2014/main" id="{2637C81F-2755-4870-A885-3AA594700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51B2333-90E2-4B85-A941-58BC85870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Luwr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145FA4-BF14-4D8C-ABC0-4B1D53722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>
                <a:solidFill>
                  <a:schemeClr val="bg1"/>
                </a:solidFill>
              </a:rPr>
              <a:t>Luwr to jest jedno z największych muzeów na całym świecie.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Są w nim takie obrazy jak np. Mona Lisa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53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 Katedra Notre-Dame w Paryżu">
            <a:extLst>
              <a:ext uri="{FF2B5EF4-FFF2-40B4-BE49-F238E27FC236}">
                <a16:creationId xmlns:a16="http://schemas.microsoft.com/office/drawing/2014/main" id="{1C9D6FC5-4232-4187-AD4D-AFFBFCD02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0" r="14756" b="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3B40916-AC91-48AE-B227-409A4075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pl-PL" sz="2800"/>
              <a:t>Katedra Notre Dame</a:t>
            </a:r>
          </a:p>
        </p:txBody>
      </p:sp>
      <p:sp>
        <p:nvSpPr>
          <p:cNvPr id="3078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141B54-1641-48DB-9371-FEA4453FF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pl-PL" sz="1700" b="0" i="0">
                <a:effectLst/>
                <a:latin typeface="Libre Baskerville"/>
              </a:rPr>
              <a:t>Budowę katedry godnej Paryża rozpoczęto w XII wieku  i trwała ona </a:t>
            </a:r>
            <a:r>
              <a:rPr lang="pl-PL" sz="1700" b="1" i="0">
                <a:effectLst/>
                <a:latin typeface="Libre Baskerville"/>
              </a:rPr>
              <a:t>blisko 200 lat</a:t>
            </a:r>
            <a:r>
              <a:rPr lang="pl-PL" sz="1700" b="0" i="0">
                <a:effectLst/>
                <a:latin typeface="Libre Baskerville"/>
              </a:rPr>
              <a:t>! Budowla robi ogromne wrażenie na każdym turyście, głównie ze względu na monumentalizm i misterne zdobienia.</a:t>
            </a:r>
            <a:endParaRPr lang="pl-PL" sz="1700"/>
          </a:p>
        </p:txBody>
      </p:sp>
    </p:spTree>
    <p:extLst>
      <p:ext uri="{BB962C8B-B14F-4D97-AF65-F5344CB8AC3E}">
        <p14:creationId xmlns:p14="http://schemas.microsoft.com/office/powerpoint/2010/main" val="598880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70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01" name="Rectangle 72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E16BC0-18E9-4EFA-924A-2872BA196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95466"/>
            <a:ext cx="3538728" cy="1536192"/>
          </a:xfrm>
        </p:spPr>
        <p:txBody>
          <a:bodyPr>
            <a:normAutofit/>
          </a:bodyPr>
          <a:lstStyle/>
          <a:p>
            <a:r>
              <a:rPr lang="pl-PL" sz="3200"/>
              <a:t>Łuk triumfalny</a:t>
            </a:r>
          </a:p>
        </p:txBody>
      </p:sp>
      <p:pic>
        <p:nvPicPr>
          <p:cNvPr id="4098" name="Picture 2" descr="Łuk Triumfalny w Paryżu">
            <a:extLst>
              <a:ext uri="{FF2B5EF4-FFF2-40B4-BE49-F238E27FC236}">
                <a16:creationId xmlns:a16="http://schemas.microsoft.com/office/drawing/2014/main" id="{83BC7D6D-1CB3-4877-B94D-174035B5B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8" r="5012" b="1"/>
          <a:stretch/>
        </p:blipFill>
        <p:spPr bwMode="auto">
          <a:xfrm>
            <a:off x="35086" y="0"/>
            <a:ext cx="12191980" cy="399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Rectangle 74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3" name="Rectangle 76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95EA89-B620-4CEB-BF0E-7112334AD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95466"/>
            <a:ext cx="6007608" cy="153619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b="0" i="0">
                <a:effectLst/>
                <a:latin typeface="Libre Baskerville"/>
              </a:rPr>
              <a:t>Łuk Triumfalny, znajdujący się na placu Charles de Gaulle,  jest rozpoznawalnym punktem na mapie zabytków architektonicznych Paryża. Łuk został wybudowany </a:t>
            </a:r>
            <a:r>
              <a:rPr lang="pl-PL" sz="1800" b="1" i="0">
                <a:effectLst/>
                <a:latin typeface="Libre Baskerville"/>
              </a:rPr>
              <a:t>w 1836 roku</a:t>
            </a:r>
            <a:r>
              <a:rPr lang="pl-PL" sz="1800" b="0" i="0">
                <a:effectLst/>
                <a:latin typeface="Libre Baskerville"/>
              </a:rPr>
              <a:t>, aby oddać hołd walczącym za Francję podczas wojen napoleońskich i rewolucji francuskiej.</a:t>
            </a:r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51235724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6"/>
      </a:accent1>
      <a:accent2>
        <a:srgbClr val="9D3BB1"/>
      </a:accent2>
      <a:accent3>
        <a:srgbClr val="7E4DC3"/>
      </a:accent3>
      <a:accent4>
        <a:srgbClr val="4444B5"/>
      </a:accent4>
      <a:accent5>
        <a:srgbClr val="4D7EC3"/>
      </a:accent5>
      <a:accent6>
        <a:srgbClr val="3B9EB1"/>
      </a:accent6>
      <a:hlink>
        <a:srgbClr val="3F5FBF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468</Words>
  <Application>Microsoft Office PowerPoint</Application>
  <PresentationFormat>Panoramiczny</PresentationFormat>
  <Paragraphs>36</Paragraphs>
  <Slides>21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Arial</vt:lpstr>
      <vt:lpstr>Avenir Next LT Pro</vt:lpstr>
      <vt:lpstr>Calibri</vt:lpstr>
      <vt:lpstr>Helvetica</vt:lpstr>
      <vt:lpstr>Libre Baskerville</vt:lpstr>
      <vt:lpstr>Ubuntu</vt:lpstr>
      <vt:lpstr>AccentBoxVTI</vt:lpstr>
      <vt:lpstr>Paryż i Londyn</vt:lpstr>
      <vt:lpstr>Paryż</vt:lpstr>
      <vt:lpstr>Klimat</vt:lpstr>
      <vt:lpstr>Klimatogramy</vt:lpstr>
      <vt:lpstr>Najpopularniejsze Budowle Paryża</vt:lpstr>
      <vt:lpstr>Wieża Eiffla</vt:lpstr>
      <vt:lpstr>Luwr</vt:lpstr>
      <vt:lpstr>Katedra Notre Dame</vt:lpstr>
      <vt:lpstr>Łuk triumfalny</vt:lpstr>
      <vt:lpstr>Londyn</vt:lpstr>
      <vt:lpstr>Klimat</vt:lpstr>
      <vt:lpstr>Klimatogram Londynu</vt:lpstr>
      <vt:lpstr>Najpopularniejsze budowle Londynu</vt:lpstr>
      <vt:lpstr>Tower bridge</vt:lpstr>
      <vt:lpstr>Opactwo Westminsterskie</vt:lpstr>
      <vt:lpstr>National Gallery</vt:lpstr>
      <vt:lpstr>Różnice Paryża i Londynu </vt:lpstr>
      <vt:lpstr>1. Klimat</vt:lpstr>
      <vt:lpstr>2. Populacja</vt:lpstr>
      <vt:lpstr>3. Średnia temperatura</vt:lpstr>
      <vt:lpstr>Koniec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Paryż i Londyn</dc:title>
  <dc:creator>Jan Jaworski</dc:creator>
  <cp:lastModifiedBy>Jan Jaworski</cp:lastModifiedBy>
  <cp:revision>10</cp:revision>
  <dcterms:created xsi:type="dcterms:W3CDTF">2021-03-03T18:56:51Z</dcterms:created>
  <dcterms:modified xsi:type="dcterms:W3CDTF">2021-03-04T19:13:37Z</dcterms:modified>
</cp:coreProperties>
</file>