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7" r:id="rId3"/>
    <p:sldId id="289" r:id="rId4"/>
    <p:sldId id="288" r:id="rId5"/>
    <p:sldId id="317" r:id="rId6"/>
    <p:sldId id="319" r:id="rId7"/>
    <p:sldId id="296" r:id="rId8"/>
    <p:sldId id="318" r:id="rId9"/>
    <p:sldId id="298" r:id="rId10"/>
    <p:sldId id="299" r:id="rId11"/>
    <p:sldId id="303" r:id="rId12"/>
    <p:sldId id="267" r:id="rId13"/>
    <p:sldId id="304" r:id="rId14"/>
    <p:sldId id="307" r:id="rId15"/>
    <p:sldId id="301" r:id="rId16"/>
    <p:sldId id="300" r:id="rId17"/>
    <p:sldId id="297" r:id="rId18"/>
    <p:sldId id="292" r:id="rId19"/>
    <p:sldId id="294" r:id="rId20"/>
    <p:sldId id="310" r:id="rId21"/>
    <p:sldId id="311" r:id="rId22"/>
    <p:sldId id="313" r:id="rId23"/>
    <p:sldId id="308" r:id="rId24"/>
    <p:sldId id="305" r:id="rId25"/>
    <p:sldId id="309" r:id="rId26"/>
    <p:sldId id="314" r:id="rId27"/>
    <p:sldId id="312" r:id="rId28"/>
    <p:sldId id="322" r:id="rId29"/>
    <p:sldId id="325" r:id="rId30"/>
    <p:sldId id="323" r:id="rId31"/>
    <p:sldId id="326" r:id="rId32"/>
    <p:sldId id="324" r:id="rId33"/>
    <p:sldId id="320" r:id="rId34"/>
    <p:sldId id="321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250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17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549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88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73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2268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0076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163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9488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A29F-9275-40B0-94CA-BB5809CEE030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0A776-D317-4888-8C82-95C83E5000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39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292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06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051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9120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3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39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2652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4E8FCAB-3EE7-4340-A294-6D12AEEA9B7B}" type="datetimeFigureOut">
              <a:rPr lang="pl-PL" smtClean="0"/>
              <a:pPr/>
              <a:t>11.12.2020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58A8FE-F95E-42A0-9B74-279FDD60CE7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254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hyperlink" Target="mailto:poradnia@niebieskalinia.p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iawsparcia.pl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FCE3DD9-8EA2-4A66-85D6-9098C22EF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5175"/>
            <a:ext cx="9144000" cy="509282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Cichy zabójca </a:t>
            </a:r>
            <a:br>
              <a:rPr lang="pl-PL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pl-PL" sz="4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										</a:t>
            </a:r>
            <a:r>
              <a:rPr lang="pl-PL" sz="5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DEPRESJA</a:t>
            </a:r>
            <a:br>
              <a:rPr lang="pl-PL" dirty="0"/>
            </a:br>
            <a:br>
              <a:rPr lang="pl-PL" dirty="0"/>
            </a:br>
            <a:r>
              <a:rPr lang="pl-PL" sz="3100" dirty="0">
                <a:solidFill>
                  <a:schemeClr val="bg1"/>
                </a:solidFill>
                <a:latin typeface="Bookman Old Style" panose="02050604050505020204" pitchFamily="18" charset="0"/>
              </a:rPr>
              <a:t>W JAKI SPOSÓB MOŻESZ URATOWAĆ ŻYCIE SWOJE LUB przyjaciół ?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3695C3A-355B-4AE5-BDC2-8915EB438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6165304"/>
            <a:ext cx="45719" cy="64807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2329C8E5-4B35-4EB9-9060-6DA3890D6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0884" y="0"/>
            <a:ext cx="4773116" cy="250475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067EDAE-7C26-4E3D-A6CF-53DFA6372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" y="-12680"/>
            <a:ext cx="4361012" cy="25174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2A26F-8AE1-4B17-9CC4-7C6A8625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312" y="0"/>
            <a:ext cx="9172312" cy="2996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Co to jest depresja?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98663A-68D9-47CF-B616-B16AC4B0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312" y="0"/>
            <a:ext cx="9172312" cy="4316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6D651A7-4700-4BDA-BD06-E7DA877D62D3}"/>
              </a:ext>
            </a:extLst>
          </p:cNvPr>
          <p:cNvSpPr txBox="1"/>
          <p:nvPr/>
        </p:nvSpPr>
        <p:spPr>
          <a:xfrm>
            <a:off x="-14156" y="1916832"/>
            <a:ext cx="9172312" cy="60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b="0" i="0" dirty="0">
                <a:solidFill>
                  <a:schemeClr val="bg1"/>
                </a:solidFill>
                <a:effectLst/>
                <a:latin typeface="Roboto"/>
              </a:rPr>
              <a:t>Depresja jest to </a:t>
            </a:r>
            <a:r>
              <a:rPr lang="pl-PL" sz="2400" b="1" i="0" dirty="0">
                <a:solidFill>
                  <a:schemeClr val="bg1"/>
                </a:solidFill>
                <a:effectLst/>
                <a:latin typeface="Roboto"/>
              </a:rPr>
              <a:t>zaburzenie charakteryzujące się różnymi objawami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Roboto"/>
              </a:rPr>
              <a:t>, które występują przez okres co najmniej 2 tygodni </a:t>
            </a:r>
          </a:p>
          <a:p>
            <a:r>
              <a:rPr lang="pl-PL" sz="2400" b="0" i="0" dirty="0">
                <a:solidFill>
                  <a:schemeClr val="bg1"/>
                </a:solidFill>
                <a:effectLst/>
                <a:latin typeface="Roboto"/>
              </a:rPr>
              <a:t>w postaci: </a:t>
            </a:r>
          </a:p>
          <a:p>
            <a:r>
              <a:rPr lang="pl-PL" sz="2400" b="0" i="0" dirty="0">
                <a:solidFill>
                  <a:schemeClr val="bg1"/>
                </a:solidFill>
                <a:effectLst/>
                <a:latin typeface="Roboto"/>
              </a:rPr>
              <a:t>a) zmian nastroju polegających na </a:t>
            </a:r>
            <a:r>
              <a:rPr lang="pl-PL" sz="2400" b="1" i="0" dirty="0">
                <a:solidFill>
                  <a:schemeClr val="bg1"/>
                </a:solidFill>
                <a:effectLst/>
                <a:latin typeface="Roboto"/>
              </a:rPr>
              <a:t>pogrążeniu się w smutku</a:t>
            </a:r>
            <a:r>
              <a:rPr lang="pl-PL" sz="2400" b="0" i="0" dirty="0">
                <a:solidFill>
                  <a:schemeClr val="bg1"/>
                </a:solidFill>
                <a:effectLst/>
                <a:latin typeface="Roboto"/>
              </a:rPr>
              <a:t>, który nie mija choć przyjaciele chcą nas zabrać do kina, czy na imprezę</a:t>
            </a:r>
          </a:p>
          <a:p>
            <a:r>
              <a:rPr lang="pl-PL" sz="2400" b="0" i="0" dirty="0">
                <a:solidFill>
                  <a:schemeClr val="bg1"/>
                </a:solidFill>
                <a:effectLst/>
                <a:latin typeface="Roboto"/>
              </a:rPr>
              <a:t>b) przygnębieniu, nie potrafimy się śmiać z dowcipów, </a:t>
            </a:r>
            <a:r>
              <a:rPr lang="pl-PL" sz="2400" b="1" i="0" dirty="0">
                <a:solidFill>
                  <a:schemeClr val="bg1"/>
                </a:solidFill>
                <a:effectLst/>
                <a:latin typeface="Roboto"/>
              </a:rPr>
              <a:t>nic nas nie cieszy </a:t>
            </a:r>
          </a:p>
          <a:p>
            <a:r>
              <a:rPr lang="pl-PL" sz="2400" dirty="0">
                <a:solidFill>
                  <a:schemeClr val="bg1"/>
                </a:solidFill>
                <a:latin typeface="Roboto"/>
              </a:rPr>
              <a:t>c) </a:t>
            </a:r>
            <a:r>
              <a:rPr lang="pl-PL" sz="2400" b="1" dirty="0">
                <a:solidFill>
                  <a:schemeClr val="bg1"/>
                </a:solidFill>
                <a:latin typeface="Roboto"/>
              </a:rPr>
              <a:t>utracie </a:t>
            </a:r>
            <a:r>
              <a:rPr lang="pl-PL" sz="2400" b="1" i="0" dirty="0">
                <a:solidFill>
                  <a:schemeClr val="bg1"/>
                </a:solidFill>
                <a:effectLst/>
                <a:latin typeface="Roboto"/>
              </a:rPr>
              <a:t>zainteresowań, </a:t>
            </a:r>
            <a:r>
              <a:rPr lang="pl-PL" sz="2400" i="0" dirty="0">
                <a:solidFill>
                  <a:schemeClr val="bg1"/>
                </a:solidFill>
                <a:effectLst/>
                <a:latin typeface="Roboto"/>
              </a:rPr>
              <a:t>samochody, konie, filmy, gry, moda, muzyka …</a:t>
            </a:r>
            <a:r>
              <a:rPr lang="pl-PL" sz="2400" b="1" i="0" dirty="0">
                <a:solidFill>
                  <a:schemeClr val="bg1"/>
                </a:solidFill>
                <a:effectLst/>
                <a:latin typeface="Roboto"/>
              </a:rPr>
              <a:t>wszystko jest nam obojętne</a:t>
            </a:r>
          </a:p>
          <a:p>
            <a:r>
              <a:rPr lang="pl-PL" sz="2400" dirty="0">
                <a:solidFill>
                  <a:schemeClr val="bg1"/>
                </a:solidFill>
                <a:latin typeface="Roboto"/>
              </a:rPr>
              <a:t>d) nie możemy spać, przestajemy jeść, nie zależy nam na wyglądzie</a:t>
            </a:r>
            <a:endParaRPr lang="pl-PL" sz="2400" b="0" i="0" dirty="0">
              <a:solidFill>
                <a:schemeClr val="bg1"/>
              </a:solidFill>
              <a:effectLst/>
              <a:latin typeface="Roboto"/>
            </a:endParaRPr>
          </a:p>
          <a:p>
            <a:r>
              <a:rPr lang="pl-PL" sz="2400" dirty="0">
                <a:solidFill>
                  <a:schemeClr val="bg1"/>
                </a:solidFill>
                <a:latin typeface="Roboto"/>
              </a:rPr>
              <a:t>e) stajemy się wolni, czujemy nieustanne zmęczenie</a:t>
            </a:r>
          </a:p>
          <a:p>
            <a:endParaRPr lang="pl-PL" sz="2400" dirty="0">
              <a:solidFill>
                <a:schemeClr val="bg1"/>
              </a:solidFill>
              <a:latin typeface="Roboto"/>
            </a:endParaRPr>
          </a:p>
          <a:p>
            <a:endParaRPr lang="pl-PL" sz="2400" dirty="0">
              <a:latin typeface="Bookman Old Style" panose="02050604050505020204" pitchFamily="18" charset="0"/>
            </a:endParaRPr>
          </a:p>
          <a:p>
            <a:endParaRPr lang="pl-PL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56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3C59DD-B54A-4071-86AC-85A67C586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DDD3845-B871-4EA4-91F8-F16B3342E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5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4608512" cy="6597352"/>
          </a:xfrm>
        </p:spPr>
        <p:txBody>
          <a:bodyPr>
            <a:normAutofit fontScale="92500" lnSpcReduction="10000"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b="1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2400" b="1" dirty="0">
                <a:latin typeface="Bookman Old Style" panose="02050604050505020204" pitchFamily="18" charset="0"/>
              </a:rPr>
              <a:t>EMOCJONALNE </a:t>
            </a:r>
            <a:r>
              <a:rPr lang="pl-PL" sz="2400" dirty="0">
                <a:latin typeface="Bookman Old Style" panose="02050604050505020204" pitchFamily="18" charset="0"/>
              </a:rPr>
              <a:t>: </a:t>
            </a:r>
          </a:p>
          <a:p>
            <a:pPr marL="0" indent="0">
              <a:buNone/>
            </a:pPr>
            <a:endParaRPr lang="pl-PL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smutek</a:t>
            </a:r>
          </a:p>
          <a:p>
            <a:pPr marL="0" indent="0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obniżony </a:t>
            </a:r>
            <a:br>
              <a:rPr lang="pl-PL" sz="2400" dirty="0">
                <a:latin typeface="Bookman Old Style" panose="02050604050505020204" pitchFamily="18" charset="0"/>
              </a:rPr>
            </a:br>
            <a:r>
              <a:rPr lang="pl-PL" sz="2400" dirty="0">
                <a:latin typeface="Bookman Old Style" panose="02050604050505020204" pitchFamily="18" charset="0"/>
              </a:rPr>
              <a:t>lub obojętny nastrój </a:t>
            </a:r>
          </a:p>
          <a:p>
            <a:pPr marL="0" indent="0">
              <a:buNone/>
            </a:pPr>
            <a:endParaRPr lang="pl-PL" sz="2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240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anhedonia</a:t>
            </a:r>
            <a:r>
              <a:rPr lang="pl-PL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pl-PL" sz="2400" dirty="0">
                <a:latin typeface="Bookman Old Style" panose="02050604050505020204" pitchFamily="18" charset="0"/>
              </a:rPr>
              <a:t>- niemożność odczuwania</a:t>
            </a:r>
          </a:p>
          <a:p>
            <a:pPr marL="0" indent="0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przyjemności, utrata radości życia (począwszy od utraty zainteresowań, skończywszy na zaniedbywaniu potrzeb biologicznych), </a:t>
            </a:r>
          </a:p>
          <a:p>
            <a:pPr marL="0" indent="0">
              <a:buNone/>
            </a:pPr>
            <a:endParaRPr lang="pl-PL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2400" dirty="0">
                <a:latin typeface="Bookman Old Style" panose="02050604050505020204" pitchFamily="18" charset="0"/>
              </a:rPr>
              <a:t>poczucie braku perspektyw na przyszłość, </a:t>
            </a:r>
          </a:p>
          <a:p>
            <a:pPr marL="0" indent="0">
              <a:buNone/>
            </a:pPr>
            <a:endParaRPr lang="pl-PL" sz="2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dysforia</a:t>
            </a:r>
            <a:r>
              <a:rPr lang="pl-PL" sz="2400" dirty="0">
                <a:latin typeface="Bookman Old Style" panose="02050604050505020204" pitchFamily="18" charset="0"/>
              </a:rPr>
              <a:t> (zniecierpliwienie, drażliwość).</a:t>
            </a:r>
          </a:p>
          <a:p>
            <a:endParaRPr lang="pl-PL" dirty="0">
              <a:latin typeface="Bookman Old Style" panose="02050604050505020204" pitchFamily="18" charset="0"/>
            </a:endParaRPr>
          </a:p>
          <a:p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2C61485-84F8-4D48-8FB8-E67FFDDD0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729" y="-17016"/>
            <a:ext cx="40290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6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6A4EE988-71A3-4D1D-9A05-03D221F43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6362DBA8-9297-4443-ACB1-EB971E991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7B1BB618-477C-417E-9908-12E63CC68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314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0D0B814-AB3F-4AEC-94C4-86E4CFF24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0"/>
            <a:ext cx="565212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608E22-7E0A-4F41-B3C7-269CD445B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E1C4A7-E9F2-48F8-BF9B-92C5FC60E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3877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8E8FFEE-26A5-4BFE-93D4-E88C22873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98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F1B9047C-A67F-461C-A697-2A508D55C00B}"/>
              </a:ext>
            </a:extLst>
          </p:cNvPr>
          <p:cNvSpPr txBox="1"/>
          <p:nvPr/>
        </p:nvSpPr>
        <p:spPr>
          <a:xfrm>
            <a:off x="-36512" y="1443841"/>
            <a:ext cx="9180512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l-PL" sz="24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Często błędnie utożsamiamy depresję z „gorszym dniem”. Zły nastrój to stan, który szybko mija. </a:t>
            </a:r>
          </a:p>
          <a:p>
            <a:pPr algn="just"/>
            <a:r>
              <a:rPr lang="pl-PL" sz="24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Z kolei depresja to choroba, która nieleczona może ciągnąć się nawet latami i doprowadzić ostatecznie do samobójstwa.  </a:t>
            </a:r>
          </a:p>
          <a:p>
            <a:pPr algn="just"/>
            <a:r>
              <a:rPr lang="pl-PL" sz="24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Osoba z depresją to niekoniecznie człowiek ze smutną miną. </a:t>
            </a:r>
          </a:p>
          <a:p>
            <a:pPr algn="just"/>
            <a:r>
              <a:rPr lang="pl-PL" sz="24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Często są to ludzie uśmiechnięci, którzy bardzo cierpią od środka. </a:t>
            </a:r>
          </a:p>
          <a:p>
            <a:pPr algn="just"/>
            <a:r>
              <a:rPr lang="pl-PL" sz="24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Uśmiech to tylko maska, która ma stwarzać pozory normalności. </a:t>
            </a:r>
          </a:p>
          <a:p>
            <a:pPr algn="just"/>
            <a:r>
              <a:rPr lang="pl-PL" sz="24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Chory na depresję pragnie pomocy i zainteresowania ze strony innych, jednak nie przyznaje się do tego z obawy, że zostanie źle odebrane przez rówieśników, rodziców…</a:t>
            </a:r>
          </a:p>
          <a:p>
            <a:pPr algn="just"/>
            <a:endParaRPr lang="pl-PL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just"/>
            <a:endParaRPr lang="pl-PL" sz="2400" b="0" i="0" dirty="0">
              <a:solidFill>
                <a:schemeClr val="bg1"/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95FEB62-D2D8-47F1-AB23-F859E39E3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212" y="-171401"/>
            <a:ext cx="9180512" cy="1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843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FC6197-FE8C-42BA-8346-ED7C43B0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573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br>
              <a:rPr lang="pl-PL" sz="2800" dirty="0">
                <a:latin typeface="Bookman Old Style" panose="02050604050505020204" pitchFamily="18" charset="0"/>
              </a:rPr>
            </a:br>
            <a:r>
              <a:rPr lang="pl-PL" sz="2800" dirty="0" err="1">
                <a:latin typeface="Bookman Old Style" panose="02050604050505020204" pitchFamily="18" charset="0"/>
              </a:rPr>
              <a:t>aBy</a:t>
            </a:r>
            <a:r>
              <a:rPr lang="pl-PL" sz="2800" dirty="0">
                <a:latin typeface="Bookman Old Style" panose="02050604050505020204" pitchFamily="18" charset="0"/>
              </a:rPr>
              <a:t> bardziej zrozumieć depresję posłużymy się kilkoma rysunkami </a:t>
            </a:r>
            <a:br>
              <a:rPr lang="pl-PL" sz="2800" dirty="0">
                <a:latin typeface="Bookman Old Style" panose="02050604050505020204" pitchFamily="18" charset="0"/>
              </a:rPr>
            </a:br>
            <a:r>
              <a:rPr lang="pl-PL" sz="2800" dirty="0">
                <a:latin typeface="Bookman Old Style" panose="02050604050505020204" pitchFamily="18" charset="0"/>
              </a:rPr>
              <a:t>z książki „Depresja nastolatków: jak ją </a:t>
            </a:r>
            <a:r>
              <a:rPr lang="pl-PL" sz="2800" dirty="0" err="1">
                <a:latin typeface="Bookman Old Style" panose="02050604050505020204" pitchFamily="18" charset="0"/>
              </a:rPr>
              <a:t>rozpoznąć</a:t>
            </a:r>
            <a:r>
              <a:rPr lang="pl-PL" sz="2800" dirty="0">
                <a:latin typeface="Bookman Old Style" panose="02050604050505020204" pitchFamily="18" charset="0"/>
              </a:rPr>
              <a:t>, zrozumieć i pokonać?”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28677F-CDFB-430D-9A49-1B0505F1940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33400" y="-99392"/>
            <a:ext cx="6554867" cy="63279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8A1A989-0536-496E-9F19-EFE7EDB9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3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0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DD45597-C88B-4D48-9B4A-52F7F522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61048"/>
            <a:ext cx="9144000" cy="2996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778E7D7-18D0-4DAE-911C-3902B6D8D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93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7604505-4D8E-413A-9944-1250E07FCDD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-243408"/>
            <a:ext cx="9144000" cy="33507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Gdy przyjdzie nam się zmierzyć </a:t>
            </a:r>
            <a:br>
              <a:rPr lang="pl-PL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pl-PL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z depresją, </a:t>
            </a:r>
            <a:r>
              <a:rPr lang="pl-PL" sz="2000" b="1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nie skupiajmy się na zastanawianiu się nad jej przyczynami i tym DLACZEGO się pojawiła. Najważniejsze pytanie brzmi: JAK JĄ LECZYĆ? 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na które musimy znaleźć odpowiedź z pomocą lekarza lub/i psychoterapeuty. </a:t>
            </a:r>
            <a:br>
              <a:rPr lang="pl-PL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br>
              <a:rPr lang="pl-PL" sz="20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pl-PL" sz="2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.</a:t>
            </a:r>
            <a:endParaRPr lang="pl-PL" sz="2800" dirty="0">
              <a:latin typeface="Bookman Old Style" panose="020506040505050202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866DBCD-DB98-4A63-8853-2B02CD13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2856"/>
            <a:ext cx="6191250" cy="47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3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A9A81EC-18F8-4CCE-A631-227A438C9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877272"/>
            <a:ext cx="6554867" cy="142528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EBC4F8B-14D2-4064-B8EC-01563499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pl-PL" sz="67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„Na Sądecczyźnie doszło do kolejnego samobójstwa nastoletniego chłopca. Na swoje życie targnął się 13-letni uczeń. </a:t>
            </a:r>
            <a:br>
              <a:rPr lang="pl-PL" sz="67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pl-PL" sz="67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– To straszna tragedia.”</a:t>
            </a:r>
          </a:p>
          <a:p>
            <a:endParaRPr lang="pl-PL" sz="5800" dirty="0">
              <a:solidFill>
                <a:srgbClr val="000000"/>
              </a:solidFill>
              <a:latin typeface="Montserrat"/>
            </a:endParaRPr>
          </a:p>
          <a:p>
            <a:pPr marL="0" indent="0">
              <a:buNone/>
            </a:pPr>
            <a:r>
              <a:rPr lang="pl-PL" sz="6700" dirty="0">
                <a:solidFill>
                  <a:srgbClr val="000000"/>
                </a:solidFill>
                <a:latin typeface="Bookman Old Style" panose="02050604050505020204" pitchFamily="18" charset="0"/>
              </a:rPr>
              <a:t>„P</a:t>
            </a:r>
            <a:r>
              <a:rPr lang="pl-PL" sz="67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od koniec maja samobójstwo popełniła </a:t>
            </a:r>
            <a:br>
              <a:rPr lang="pl-PL" sz="67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pl-PL" sz="67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15-latka”</a:t>
            </a:r>
          </a:p>
          <a:p>
            <a:pPr marL="0" indent="0">
              <a:buNone/>
            </a:pPr>
            <a:endParaRPr lang="pl-PL" sz="58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6700" dirty="0">
                <a:solidFill>
                  <a:srgbClr val="000000"/>
                </a:solidFill>
                <a:latin typeface="Bookman Old Style" panose="02050604050505020204" pitchFamily="18" charset="0"/>
              </a:rPr>
              <a:t>„</a:t>
            </a:r>
            <a:r>
              <a:rPr lang="pl-PL" sz="6700" b="0" i="0" dirty="0">
                <a:solidFill>
                  <a:srgbClr val="000000"/>
                </a:solidFill>
                <a:effectLst/>
                <a:latin typeface="Montserrat"/>
              </a:rPr>
              <a:t> </a:t>
            </a:r>
            <a:r>
              <a:rPr lang="pl-PL" sz="67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Wyszedł z domu wieczorem. Rodzina </a:t>
            </a:r>
            <a:br>
              <a:rPr lang="pl-PL" sz="67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</a:br>
            <a:r>
              <a:rPr lang="pl-PL" sz="67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i policja szukały go całą noc. </a:t>
            </a:r>
            <a:r>
              <a:rPr lang="pl-PL" sz="6700" dirty="0">
                <a:solidFill>
                  <a:srgbClr val="000000"/>
                </a:solidFill>
                <a:latin typeface="Bookman Old Style" panose="02050604050505020204" pitchFamily="18" charset="0"/>
              </a:rPr>
              <a:t>R</a:t>
            </a:r>
            <a:r>
              <a:rPr lang="pl-PL" sz="67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ano znaleziono ciało 16-latka. Chłopak najprawdopodobniej targnął się na swoje życie”.</a:t>
            </a:r>
            <a:endParaRPr lang="pl-PL" sz="67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pl-PL" sz="5800" b="0" i="0" dirty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 </a:t>
            </a:r>
            <a:endParaRPr lang="pl-PL" sz="5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412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BBD1AC-2ED7-4927-A612-DFEBF343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484784"/>
            <a:ext cx="6402468" cy="231986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dirty="0">
                <a:latin typeface="Bookman Old Style" panose="02050604050505020204" pitchFamily="18" charset="0"/>
              </a:rPr>
              <a:t>Co mam zrobić gdy podejrzewam że ja lub kolega/koleżanka ma depresję?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5B889C-3A54-44A2-867A-E98CB98FA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2483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1A32F1-EDAF-465B-B66E-26E2A227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25403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400" b="1" dirty="0">
                <a:solidFill>
                  <a:schemeClr val="accent6"/>
                </a:solidFill>
                <a:latin typeface="Bookman Old Style" panose="02050604050505020204" pitchFamily="18" charset="0"/>
              </a:rPr>
              <a:t>JAK NAJSZYBCIEJ POROZMAWIAJ Z RODZICAMI LUB OPIEKUNAMI</a:t>
            </a:r>
            <a:r>
              <a:rPr lang="pl-PL" sz="2400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(BABCIA,DZIADEK, CIOCIA, WUJEK, OSOBA DOROSŁA)  </a:t>
            </a:r>
            <a:br>
              <a:rPr lang="pl-PL" sz="1800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br>
              <a:rPr lang="pl-PL" sz="1800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pl-PL" sz="1800" dirty="0">
                <a:solidFill>
                  <a:schemeClr val="bg1"/>
                </a:solidFill>
                <a:latin typeface="Bookman Old Style" panose="02050604050505020204" pitchFamily="18" charset="0"/>
              </a:rPr>
              <a:t>MOŻESZ SKORZYSTAĆ Z INFORMACJI ZAWARTYCH W PREZENTACJI</a:t>
            </a:r>
            <a:br>
              <a:rPr lang="pl-PL" sz="1800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endParaRPr lang="pl-PL" sz="18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A61325-E8C2-43AC-8989-C98D31921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254037"/>
            <a:ext cx="9144000" cy="4603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Jeśli jesteś uczniem możesz porozmawiać </a:t>
            </a:r>
            <a:br>
              <a:rPr lang="pl-PL" sz="2800" b="1" dirty="0">
                <a:solidFill>
                  <a:schemeClr val="accent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chemeClr val="accent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 psychologiem lub pedagogiem szkolnym, który porozmawia z rodzicami poradzi co dalej robić</a:t>
            </a:r>
          </a:p>
          <a:p>
            <a:endParaRPr lang="pl-PL" sz="2800" b="1" dirty="0">
              <a:solidFill>
                <a:srgbClr val="00B050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800" b="1" dirty="0">
                <a:solidFill>
                  <a:schemeClr val="accent6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Aby skutecznie uratować sobie lu</a:t>
            </a:r>
            <a:r>
              <a:rPr lang="pl-PL" sz="2800" b="1" dirty="0">
                <a:solidFill>
                  <a:schemeClr val="accent6"/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komuś życie trzeba jak najszybciej poprosić osobę dorosłą żeby umówiła Cię do lekarza, on zdiagnozuje Twój stan, opracuje PLAN LECZENIA,</a:t>
            </a:r>
            <a:endParaRPr lang="pl-PL" sz="2800" dirty="0">
              <a:solidFill>
                <a:schemeClr val="bg1"/>
              </a:solidFill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800" b="1" dirty="0">
              <a:solidFill>
                <a:srgbClr val="00B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endParaRPr lang="pl-PL" sz="28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71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C90F5ED-1015-43C2-AAEA-E7147EB47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2552700"/>
            <a:ext cx="3638550" cy="17526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78168B7-8FC5-44C2-A512-67295180E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725" y="2552700"/>
            <a:ext cx="3638550" cy="175260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75E72C1-6C7A-4750-B038-3A5D58E2B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552700"/>
            <a:ext cx="4514850" cy="17526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2363C23-5EDD-4CD2-9889-590B447B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552700"/>
            <a:ext cx="4514850" cy="17526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129F4F3-EE83-4BA1-8B1A-CDA4EE392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552700"/>
            <a:ext cx="4514850" cy="1752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9DC389F-165B-4AB7-B440-C438B2502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575" y="2552700"/>
            <a:ext cx="4514850" cy="17526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B1A32F1-EDAF-465B-B66E-26E2A2272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0223" y="-2600643"/>
            <a:ext cx="18791226" cy="2960599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DA61325-E8C2-43AC-8989-C98D31921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2254037"/>
            <a:ext cx="9144000" cy="4603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pl-PL" sz="2800" b="1" dirty="0">
              <a:solidFill>
                <a:srgbClr val="00B05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solidFill>
                  <a:schemeClr val="accent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Możesz skorzystać z bezpłatnego numeru </a:t>
            </a:r>
            <a:r>
              <a:rPr lang="pl-PL" sz="2800" b="1" dirty="0">
                <a:solidFill>
                  <a:schemeClr val="accent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116 111 </a:t>
            </a:r>
            <a:r>
              <a:rPr lang="pl-PL" sz="2800" dirty="0">
                <a:solidFill>
                  <a:schemeClr val="accent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(dowiesz się jak dalej postępować)</a:t>
            </a:r>
          </a:p>
          <a:p>
            <a:br>
              <a:rPr lang="pl-PL" sz="2800" dirty="0">
                <a:solidFill>
                  <a:schemeClr val="accent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chemeClr val="accent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Możesz skorzystać z inicjatywy: antydepresyjny telefon: 22 594 91 00 (środa- czwartek 17:19)</a:t>
            </a:r>
          </a:p>
          <a:p>
            <a:br>
              <a:rPr lang="pl-PL" sz="2800" dirty="0">
                <a:solidFill>
                  <a:schemeClr val="accent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chemeClr val="accent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napisać mail: </a:t>
            </a:r>
            <a:r>
              <a:rPr lang="pl-PL" sz="2800" b="1" u="sng" dirty="0">
                <a:solidFill>
                  <a:schemeClr val="accent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poradnia@niebieskalinia.pl</a:t>
            </a:r>
            <a:br>
              <a:rPr lang="pl-PL" sz="2800" dirty="0">
                <a:solidFill>
                  <a:schemeClr val="accent6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800" b="1" dirty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endParaRPr lang="pl-PL" sz="2800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30" name="Picture 6" descr="Zobacz obraz źródłowy">
            <a:extLst>
              <a:ext uri="{FF2B5EF4-FFF2-40B4-BE49-F238E27FC236}">
                <a16:creationId xmlns:a16="http://schemas.microsoft.com/office/drawing/2014/main" id="{C2E09139-8BD4-4E4F-8DBB-D8A33AB15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-47945"/>
            <a:ext cx="9278168" cy="230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15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2B0CF04-4652-4ECA-8FA7-84F1C048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0648"/>
            <a:ext cx="7416824" cy="455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3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C60ADCF-B315-4AEC-AD7A-8F4844D5E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84784"/>
            <a:ext cx="752432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94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7761C951-5C2D-43EF-ABE0-C331089D0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3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BD0BF3-AA3E-49BB-A509-F0E1E238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" y="0"/>
            <a:ext cx="8966264" cy="6858000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Czego nie mówić </a:t>
            </a:r>
            <a:br>
              <a:rPr lang="pl-PL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								osobie w depresji?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CF952D5-D653-4FD2-98B6-0CA08B132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8504" cy="268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DEF3BC-DBFA-4456-B2C7-43B9A964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544D55-E658-4C8C-B99D-1BE5ED814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924A4B8D-27BF-478C-AC77-A061B4A4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570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28F844-8D8A-4636-A6BB-ADAB64F79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61048"/>
            <a:ext cx="7278960" cy="2158752"/>
          </a:xfrm>
        </p:spPr>
        <p:txBody>
          <a:bodyPr>
            <a:noAutofit/>
          </a:bodyPr>
          <a:lstStyle/>
          <a:p>
            <a:r>
              <a:rPr lang="pl-PL" dirty="0">
                <a:latin typeface="Bookman Old Style" panose="02050604050505020204" pitchFamily="18" charset="0"/>
              </a:rPr>
              <a:t>Jak wygląda rozmowa </a:t>
            </a:r>
            <a:br>
              <a:rPr lang="pl-PL" dirty="0">
                <a:latin typeface="Bookman Old Style" panose="02050604050505020204" pitchFamily="18" charset="0"/>
              </a:rPr>
            </a:br>
            <a:r>
              <a:rPr lang="pl-PL" dirty="0">
                <a:latin typeface="Bookman Old Style" panose="02050604050505020204" pitchFamily="18" charset="0"/>
              </a:rPr>
              <a:t>z lekarzem i psychologiem?</a:t>
            </a:r>
            <a:br>
              <a:rPr lang="pl-PL" dirty="0">
                <a:latin typeface="Bookman Old Style" panose="02050604050505020204" pitchFamily="18" charset="0"/>
              </a:rPr>
            </a:br>
            <a:r>
              <a:rPr lang="pl-PL" dirty="0">
                <a:latin typeface="Bookman Old Style" panose="02050604050505020204" pitchFamily="18" charset="0"/>
              </a:rPr>
              <a:t>- na podstawie komiksu </a:t>
            </a:r>
            <a:br>
              <a:rPr lang="pl-PL" dirty="0">
                <a:latin typeface="Bookman Old Style" panose="02050604050505020204" pitchFamily="18" charset="0"/>
              </a:rPr>
            </a:br>
            <a:r>
              <a:rPr lang="pl-PL" dirty="0">
                <a:latin typeface="Bookman Old Style" panose="02050604050505020204" pitchFamily="18" charset="0"/>
              </a:rPr>
              <a:t>„Czarne fale”</a:t>
            </a:r>
          </a:p>
        </p:txBody>
      </p:sp>
    </p:spTree>
    <p:extLst>
      <p:ext uri="{BB962C8B-B14F-4D97-AF65-F5344CB8AC3E}">
        <p14:creationId xmlns:p14="http://schemas.microsoft.com/office/powerpoint/2010/main" val="2067209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3CE89F0-99DA-4111-BD5E-C5532A4A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B20FF26-1D0A-47A0-9DD5-10CF59C4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CC752B-F42F-410D-AEDF-BF8068D78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254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7F992AD-51E7-48E1-BACF-B77574F8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3861048"/>
            <a:ext cx="9180512" cy="299695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dirty="0">
                <a:solidFill>
                  <a:schemeClr val="bg1"/>
                </a:solidFill>
                <a:latin typeface="Bookman Old Style" panose="02050604050505020204" pitchFamily="18" charset="0"/>
              </a:rPr>
              <a:t>Czy mnie to dotyczy?</a:t>
            </a:r>
            <a:br>
              <a:rPr lang="pl-PL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Bookman Old Style" panose="02050604050505020204" pitchFamily="18" charset="0"/>
              </a:rPr>
              <a:t>		Czy ja też mogę zachorować na depresję?</a:t>
            </a:r>
            <a:br>
              <a:rPr lang="pl-PL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pl-PL" dirty="0">
                <a:solidFill>
                  <a:schemeClr val="bg1"/>
                </a:solidFill>
                <a:latin typeface="Bookman Old Style" panose="02050604050505020204" pitchFamily="18" charset="0"/>
              </a:rPr>
              <a:t>		Czy depresja dotyczy też chłopców?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EF69DB5-F3C4-4A99-88C4-5075293EA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3589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38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13D2D8-2033-40AE-8760-D81E2D4FC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9D9FC96-DA36-4F8B-B4C1-6138F6C1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60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A335DED-E743-4F76-A8E4-79FE8B380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A7DC3E5-3621-48DA-B874-7B4BF45FB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8973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E19396-9EEA-4D36-BBDF-B021CC795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31A8F09-21D2-41AF-B50A-A99D4AB7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0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9BAF0EF-AA68-4D92-B32D-7C8000CA6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8E100F41-4586-482A-A720-42932CD66DDC}"/>
              </a:ext>
            </a:extLst>
          </p:cNvPr>
          <p:cNvSpPr txBox="1"/>
          <p:nvPr/>
        </p:nvSpPr>
        <p:spPr>
          <a:xfrm>
            <a:off x="0" y="58847"/>
            <a:ext cx="9144000" cy="98796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Całodobowe centrum wsparcia 800 70 22 22</a:t>
            </a:r>
          </a:p>
          <a:p>
            <a:endParaRPr lang="pl-PL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Fundacja ITAKA prowadzi całodobowe Centrum Wsparcia dla Osób w Kryzysie Psychicznym. </a:t>
            </a:r>
          </a:p>
          <a:p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7 dni w tygodniu dyżurują psycholodzy pod numerem 800 70 22 22, specjaliści odpowiadają również na maile: </a:t>
            </a:r>
          </a:p>
          <a:p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porady@liniawsparcia.pl. W Centrum Wsparcia dla osób w kryzysie psychicznym dyżurują psychologowie gotowi do wysłuchania, zrozumienia i akceptacji, którzy pomagają także w znalezieniu odpowiednich placówek specjalistycznych w danym regionie kraju, gdzie można otrzymać bezpośrednią pomoc.</a:t>
            </a:r>
          </a:p>
          <a:p>
            <a:endParaRPr lang="pl-PL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W wyznaczonych godzinach w Centrum pełnią dyżury także specjaliści: lekarze psychiatrzy, prawnicy oraz pracownicy socjalni. Informacja na temat dyżurów dostępna jest na stronie 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www.liniawsparcia.pl</a:t>
            </a: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pl-PL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894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8D233D8-391B-4374-8245-75C9C8839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02132D64-D636-4A9E-833D-F4B85595D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7214A4-C096-43CC-90B5-426A5F1FA1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74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7C48D6-00BC-4320-8B9D-9F285A2D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C831955-3AB2-44F5-A1E0-B0CD8FA16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2800" b="1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Na depresję może zachorować każdy, bez względu na wiek czy płeć. </a:t>
            </a:r>
          </a:p>
          <a:p>
            <a:r>
              <a:rPr lang="pl-PL" sz="28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Wśród chorych są zarówno dziewczyny, </a:t>
            </a:r>
            <a:br>
              <a:rPr lang="pl-PL" sz="28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</a:br>
            <a:r>
              <a:rPr lang="pl-PL" sz="28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jak i chłopcy. </a:t>
            </a:r>
          </a:p>
          <a:p>
            <a:r>
              <a:rPr lang="pl-PL" sz="28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Jak podają statystyki WHO (Światowej Organizacji Zdrowia), w Polsce na depresję </a:t>
            </a:r>
          </a:p>
          <a:p>
            <a:r>
              <a:rPr lang="pl-PL" sz="28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cierpi 1,5 miliona osób, </a:t>
            </a:r>
          </a:p>
          <a:p>
            <a:r>
              <a:rPr lang="pl-PL" sz="28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Każdego dnia aż 16 osób w Polsce, odbiera sobie życie. </a:t>
            </a:r>
          </a:p>
          <a:p>
            <a:r>
              <a:rPr lang="pl-PL" sz="2800" b="0" i="0" dirty="0">
                <a:solidFill>
                  <a:schemeClr val="bg1"/>
                </a:solidFill>
                <a:effectLst/>
                <a:latin typeface="Bookman Old Style" panose="02050604050505020204" pitchFamily="18" charset="0"/>
              </a:rPr>
              <a:t>Zdaniem ekspertów do 2030 roku depresja będzie najczęściej występującą chorobą na świecie.  </a:t>
            </a:r>
            <a:endParaRPr lang="pl-PL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98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014EC1D9-8383-4D42-BA96-B184B23C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907DE5-FF26-48CE-98F6-78BD7506C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20E3BB5-C5FD-4044-8EE4-013B795A2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0"/>
            <a:ext cx="9108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76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2A26F-8AE1-4B17-9CC4-7C6A8625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312" y="0"/>
            <a:ext cx="9172312" cy="2996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Co to jest depresja?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98663A-68D9-47CF-B616-B16AC4B0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0960" y="0"/>
            <a:ext cx="9204960" cy="40770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Posłuchajmy co mówią młode osoby, które na nią cierpiały?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6D651A7-4700-4BDA-BD06-E7DA877D62D3}"/>
              </a:ext>
            </a:extLst>
          </p:cNvPr>
          <p:cNvSpPr txBox="1"/>
          <p:nvPr/>
        </p:nvSpPr>
        <p:spPr>
          <a:xfrm>
            <a:off x="0" y="2492896"/>
            <a:ext cx="9172312" cy="45243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2400" b="0" i="1" dirty="0">
                <a:solidFill>
                  <a:srgbClr val="666666"/>
                </a:solidFill>
                <a:effectLst/>
                <a:latin typeface="Bookman Old Style" panose="02050604050505020204" pitchFamily="18" charset="0"/>
              </a:rPr>
              <a:t>„</a:t>
            </a:r>
            <a:r>
              <a:rPr lang="pl-PL" sz="2400" b="0" i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Otwierasz oczy i nie masz siły przewrócić się na drugi bok w łóżku. Wstajesz i to jest duży sukces. Stałam i przez 20 minut nie potrafiłam umyć zębów”</a:t>
            </a:r>
          </a:p>
          <a:p>
            <a:endParaRPr lang="pl-PL" sz="2400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pl-PL" sz="24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„Depresja jest jak czarny pies”</a:t>
            </a:r>
          </a:p>
          <a:p>
            <a:endParaRPr lang="pl-PL" sz="2400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pl-PL" sz="24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„Boisz się, jesteś smutny, nic dosłownie nic cię nie cieszy, obwiniasz się za wszystko, czujesz się samotny i bezradny”</a:t>
            </a:r>
          </a:p>
          <a:p>
            <a:endParaRPr lang="pl-PL" sz="2400" i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r>
              <a:rPr lang="pl-PL" sz="2400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„Nie potrafisz podjąć żadnej decyzji, w szkole zaczynasz łapać banie, nie potrafisz się skupić, chcesz tylko spać lub zniknąć, wydaje ci się, że bez ciebie świat będzie lepszy”</a:t>
            </a:r>
            <a:endParaRPr lang="pl-PL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42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CF94FE-47BE-47C0-AE51-B07FD12E8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3F924B9-2BDE-4CE0-B341-E54D0B9D5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3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232A26F-8AE1-4B17-9CC4-7C6A8625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312" y="0"/>
            <a:ext cx="9172312" cy="2996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Bookman Old Style" panose="02050604050505020204" pitchFamily="18" charset="0"/>
              </a:rPr>
              <a:t>Co to jest depresja?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2A98663A-68D9-47CF-B616-B16AC4B0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8312" y="0"/>
            <a:ext cx="9172312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„Wszystko jest czarne. 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Świat naprawdę traci kolory, gaśnie światło.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Wszystko robi się ciężkie, nieruchome… Nawet twoje ciało. 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Masz ochotę tylko leżeć, wszystko jest ci obojętne, chcesz tylko umrzeć. 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Czas w ogóle nie płynie. Nie ma przyszłości. Każda chwila jest taka sama. 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Jesteś zanurzony w oceanie zimnego bólu, bez światła i bez dźwięku – cały czas mówi płaskim, bezbarwnym głosem. – 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Twoje myśli to ciągły chaos. Nie wiesz, co się dzieje, nie wiesz już, kim jesteś. 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Wiesz tylko, że jesteś szlamem, najniższą formą życia, winną każdej zbrodni. 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Boisz się decyzji. Wszystkich. Nie umiesz ich podjąć. 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Jak można coś robić, kiedy nic nie ma sensu, kiedy nie ma przyszłości, a pewne są tylko cierpienie i śmierć? 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Nie masz też sił, by próbować coś zmienić.</a:t>
            </a:r>
          </a:p>
          <a:p>
            <a:pPr marL="0" indent="0" algn="ctr">
              <a:buNone/>
            </a:pPr>
            <a:r>
              <a:rPr lang="pl-PL" b="0" i="0" dirty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Jesteś pustą, wystygłą skorupą. Wyładowaną baterią.” Maciej </a:t>
            </a:r>
            <a:r>
              <a:rPr lang="pl-PL" b="0" i="0" dirty="0" err="1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Rajk</a:t>
            </a:r>
            <a:endParaRPr lang="pl-PL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687646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1441</TotalTime>
  <Words>1083</Words>
  <Application>Microsoft Office PowerPoint</Application>
  <PresentationFormat>Pokaz na ekranie (4:3)</PresentationFormat>
  <Paragraphs>93</Paragraphs>
  <Slides>35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2" baseType="lpstr">
      <vt:lpstr>Book Antiqua</vt:lpstr>
      <vt:lpstr>Bookman Old Style</vt:lpstr>
      <vt:lpstr>Century Gothic</vt:lpstr>
      <vt:lpstr>Montserrat</vt:lpstr>
      <vt:lpstr>Roboto</vt:lpstr>
      <vt:lpstr>Wingdings 3</vt:lpstr>
      <vt:lpstr>Wycinek</vt:lpstr>
      <vt:lpstr>Cichy zabójca            DEPRESJA  W JAKI SPOSÓB MOŻESZ URATOWAĆ ŻYCIE SWOJE LUB przyjaciół ?</vt:lpstr>
      <vt:lpstr>Prezentacja programu PowerPoint</vt:lpstr>
      <vt:lpstr>Czy mnie to dotyczy?   Czy ja też mogę zachorować na depresję?   Czy depresja dotyczy też chłopców?</vt:lpstr>
      <vt:lpstr>Prezentacja programu PowerPoint</vt:lpstr>
      <vt:lpstr>Prezentacja programu PowerPoint</vt:lpstr>
      <vt:lpstr>Prezentacja programu PowerPoint</vt:lpstr>
      <vt:lpstr>Co to jest depresja?</vt:lpstr>
      <vt:lpstr>Prezentacja programu PowerPoint</vt:lpstr>
      <vt:lpstr>Co to jest depresja?</vt:lpstr>
      <vt:lpstr>Co to jest depresja?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  aBy bardziej zrozumieć depresję posłużymy się kilkoma rysunkami  z książki „Depresja nastolatków: jak ją rozpoznąć, zrozumieć i pokonać?”</vt:lpstr>
      <vt:lpstr>Prezentacja programu PowerPoint</vt:lpstr>
      <vt:lpstr>Gdy przyjdzie nam się zmierzyć  z depresją, nie skupiajmy się na zastanawianiu się nad jej przyczynami i tym DLACZEGO się pojawiła. Najważniejsze pytanie brzmi: JAK JĄ LECZYĆ? na które musimy znaleźć odpowiedź z pomocą lekarza lub/i psychoterapeuty.   .</vt:lpstr>
      <vt:lpstr>Co mam zrobić gdy podejrzewam że ja lub kolega/koleżanka ma depresję?</vt:lpstr>
      <vt:lpstr>JAK NAJSZYBCIEJ POROZMAWIAJ Z RODZICAMI LUB OPIEKUNAMI (BABCIA,DZIADEK, CIOCIA, WUJEK, OSOBA DOROSŁA)    MOŻESZ SKORZYSTAĆ Z INFORMACJI ZAWARTYCH W PREZENTACJI </vt:lpstr>
      <vt:lpstr>Prezentacja programu PowerPoint</vt:lpstr>
      <vt:lpstr>Prezentacja programu PowerPoint</vt:lpstr>
      <vt:lpstr>Prezentacja programu PowerPoint</vt:lpstr>
      <vt:lpstr>Prezentacja programu PowerPoint</vt:lpstr>
      <vt:lpstr>Czego nie mówić          osobie w depresji?</vt:lpstr>
      <vt:lpstr>Prezentacja programu PowerPoint</vt:lpstr>
      <vt:lpstr>Jak wygląda rozmowa  z lekarzem i psychologiem? - na podstawie komiksu  „Czarne fale”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Deskowanie stropów System ulma</dc:title>
  <dc:creator>Bomba</dc:creator>
  <cp:lastModifiedBy>Jakub Fyda</cp:lastModifiedBy>
  <cp:revision>76</cp:revision>
  <dcterms:created xsi:type="dcterms:W3CDTF">2017-10-25T07:42:46Z</dcterms:created>
  <dcterms:modified xsi:type="dcterms:W3CDTF">2020-12-11T19:13:19Z</dcterms:modified>
</cp:coreProperties>
</file>