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21"/>
  </p:notesMasterIdLst>
  <p:sldIdLst>
    <p:sldId id="256" r:id="rId5"/>
    <p:sldId id="492" r:id="rId6"/>
    <p:sldId id="494" r:id="rId7"/>
    <p:sldId id="313" r:id="rId8"/>
    <p:sldId id="493" r:id="rId9"/>
    <p:sldId id="471" r:id="rId10"/>
    <p:sldId id="316" r:id="rId11"/>
    <p:sldId id="473" r:id="rId12"/>
    <p:sldId id="331" r:id="rId13"/>
    <p:sldId id="308" r:id="rId14"/>
    <p:sldId id="497" r:id="rId15"/>
    <p:sldId id="496" r:id="rId16"/>
    <p:sldId id="508" r:id="rId17"/>
    <p:sldId id="503" r:id="rId18"/>
    <p:sldId id="507" r:id="rId19"/>
    <p:sldId id="362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4" autoAdjust="0"/>
    <p:restoredTop sz="63736" autoAdjust="0"/>
  </p:normalViewPr>
  <p:slideViewPr>
    <p:cSldViewPr snapToGrid="0">
      <p:cViewPr>
        <p:scale>
          <a:sx n="52" d="100"/>
          <a:sy n="52" d="100"/>
        </p:scale>
        <p:origin x="-124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6386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2446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9781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966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0629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6839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607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03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99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u="none" strike="no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75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trike="no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73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72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3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52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strike="no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07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18.10.2021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18.10.2021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577839"/>
            <a:ext cx="8766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POMAGAMY UCZNIOM </a:t>
            </a:r>
            <a:b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W Przygotowaniu SI</a:t>
            </a:r>
            <a:r>
              <a:rPr lang="pl-P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Ę</a:t>
            </a:r>
            <a:r>
              <a:rPr lang="pl-PL" sz="4000" b="1" dirty="0">
                <a:solidFill>
                  <a:schemeClr val="bg1"/>
                </a:solidFill>
              </a:rPr>
              <a:t/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do egzaminu </a:t>
            </a:r>
            <a:r>
              <a:rPr lang="pl-PL" sz="4000" b="1" dirty="0">
                <a:latin typeface="Boopee" panose="02000506020000020003" pitchFamily="2" charset="0"/>
              </a:rPr>
              <a:t>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matematyka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1712976" y="6000068"/>
            <a:ext cx="8766048" cy="73866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14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Okr</a:t>
            </a:r>
            <a:r>
              <a:rPr lang="pl-PL" sz="1400" b="1" dirty="0">
                <a:latin typeface="Comic Sans MS" panose="030F0702030302020204" pitchFamily="66" charset="0"/>
              </a:rPr>
              <a:t>ę</a:t>
            </a:r>
            <a:r>
              <a:rPr lang="pl-PL" sz="14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Kwiecień 2020 roku</a:t>
            </a:r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xmlns="" id="{EEFF7573-AEFB-4160-8D14-627C6179E869}"/>
              </a:ext>
            </a:extLst>
          </p:cNvPr>
          <p:cNvSpPr txBox="1">
            <a:spLocks/>
          </p:cNvSpPr>
          <p:nvPr/>
        </p:nvSpPr>
        <p:spPr>
          <a:xfrm>
            <a:off x="1390931" y="3747938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Część 3</a:t>
            </a:r>
          </a:p>
        </p:txBody>
      </p:sp>
      <p:sp>
        <p:nvSpPr>
          <p:cNvPr id="8" name="Tytuł 3">
            <a:extLst>
              <a:ext uri="{FF2B5EF4-FFF2-40B4-BE49-F238E27FC236}">
                <a16:creationId xmlns:a16="http://schemas.microsoft.com/office/drawing/2014/main" xmlns="" id="{D079CC7F-09BF-4C7C-B31E-14610C07730F}"/>
              </a:ext>
            </a:extLst>
          </p:cNvPr>
          <p:cNvSpPr txBox="1">
            <a:spLocks/>
          </p:cNvSpPr>
          <p:nvPr/>
        </p:nvSpPr>
        <p:spPr>
          <a:xfrm>
            <a:off x="1410811" y="4602706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Rola rysunku w zadaniu geometrycznym</a:t>
            </a: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xmlns="" id="{45CBC7FA-E1C6-453A-AEA3-C3EEFF93F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p:transition spd="slow" advTm="90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xmlns="" id="{D3916D5A-03EB-429D-AAA0-88DFD299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4" y="202474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5.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43D25ADA-E47F-4260-80C1-1CA62BC26CEA}"/>
              </a:ext>
            </a:extLst>
          </p:cNvPr>
          <p:cNvGrpSpPr>
            <a:grpSpLocks noChangeAspect="1"/>
          </p:cNvGrpSpPr>
          <p:nvPr/>
        </p:nvGrpSpPr>
        <p:grpSpPr>
          <a:xfrm>
            <a:off x="2948260" y="228596"/>
            <a:ext cx="8896178" cy="6355083"/>
            <a:chOff x="3801702" y="0"/>
            <a:chExt cx="5560012" cy="3971857"/>
          </a:xfrm>
        </p:grpSpPr>
        <p:pic>
          <p:nvPicPr>
            <p:cNvPr id="3" name="Obraz 1">
              <a:extLst>
                <a:ext uri="{FF2B5EF4-FFF2-40B4-BE49-F238E27FC236}">
                  <a16:creationId xmlns:a16="http://schemas.microsoft.com/office/drawing/2014/main" xmlns="" id="{B3466C3F-D43D-4F9C-A4BB-E92C569B7B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" b="78113"/>
            <a:stretch/>
          </p:blipFill>
          <p:spPr bwMode="auto">
            <a:xfrm>
              <a:off x="3801702" y="0"/>
              <a:ext cx="5560012" cy="139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az 1">
              <a:extLst>
                <a:ext uri="{FF2B5EF4-FFF2-40B4-BE49-F238E27FC236}">
                  <a16:creationId xmlns:a16="http://schemas.microsoft.com/office/drawing/2014/main" xmlns="" id="{86796523-060C-4782-AFD6-7D64CE0F5F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771" b="1"/>
            <a:stretch/>
          </p:blipFill>
          <p:spPr bwMode="auto">
            <a:xfrm>
              <a:off x="3801702" y="1377431"/>
              <a:ext cx="5560012" cy="2594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xmlns="" id="{7D1FF792-A491-408B-856F-D4FB509F84AD}"/>
              </a:ext>
            </a:extLst>
          </p:cNvPr>
          <p:cNvSpPr/>
          <p:nvPr/>
        </p:nvSpPr>
        <p:spPr>
          <a:xfrm>
            <a:off x="5155096" y="228595"/>
            <a:ext cx="3352800" cy="199776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7111227" y="3010369"/>
            <a:ext cx="172797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2A0013D1-8E8D-4A18-BE98-6762606BB551}"/>
              </a:ext>
            </a:extLst>
          </p:cNvPr>
          <p:cNvCxnSpPr>
            <a:cxnSpLocks/>
          </p:cNvCxnSpPr>
          <p:nvPr/>
        </p:nvCxnSpPr>
        <p:spPr>
          <a:xfrm>
            <a:off x="7430018" y="4085149"/>
            <a:ext cx="11838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Dźwięk 11">
            <a:hlinkClick r:id="" action="ppaction://media"/>
            <a:extLst>
              <a:ext uri="{FF2B5EF4-FFF2-40B4-BE49-F238E27FC236}">
                <a16:creationId xmlns:a16="http://schemas.microsoft.com/office/drawing/2014/main" xmlns="" id="{18F37C12-4D21-436A-9632-BE2CD776C4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817523"/>
      </p:ext>
    </p:extLst>
  </p:cSld>
  <p:clrMapOvr>
    <a:masterClrMapping/>
  </p:clrMapOvr>
  <p:transition spd="slow" advTm="409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965A6174-B1CD-47EA-A3EA-D7CA6B1E579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6"/>
          <a:srcRect b="67343"/>
          <a:stretch/>
        </p:blipFill>
        <p:spPr>
          <a:xfrm>
            <a:off x="3973286" y="0"/>
            <a:ext cx="5236028" cy="2239617"/>
          </a:xfrm>
          <a:prstGeom prst="rect">
            <a:avLst/>
          </a:prstGeom>
        </p:spPr>
      </p:pic>
      <p:sp>
        <p:nvSpPr>
          <p:cNvPr id="6" name="Tytuł 3">
            <a:extLst>
              <a:ext uri="{FF2B5EF4-FFF2-40B4-BE49-F238E27FC236}">
                <a16:creationId xmlns:a16="http://schemas.microsoft.com/office/drawing/2014/main" xmlns="" id="{B35D0105-E0D8-42B1-9C89-02DA1C70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3339402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6.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9" name="Symbol zastępczy zawartości 3">
            <a:extLst>
              <a:ext uri="{FF2B5EF4-FFF2-40B4-BE49-F238E27FC236}">
                <a16:creationId xmlns:a16="http://schemas.microsoft.com/office/drawing/2014/main" xmlns="" id="{17CCD521-ACEF-43D2-92F9-54412E4860CE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t="59517"/>
          <a:stretch/>
        </p:blipFill>
        <p:spPr>
          <a:xfrm>
            <a:off x="3960034" y="2239617"/>
            <a:ext cx="5236028" cy="277633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01B1041C-A67F-4C79-80EB-4BD870AE6926}"/>
              </a:ext>
            </a:extLst>
          </p:cNvPr>
          <p:cNvGrpSpPr/>
          <p:nvPr/>
        </p:nvGrpSpPr>
        <p:grpSpPr>
          <a:xfrm>
            <a:off x="3960034" y="-105071"/>
            <a:ext cx="7224801" cy="6897752"/>
            <a:chOff x="3960034" y="-39757"/>
            <a:chExt cx="5249280" cy="5015947"/>
          </a:xfrm>
        </p:grpSpPr>
        <p:pic>
          <p:nvPicPr>
            <p:cNvPr id="10" name="Symbol zastępczy zawartości 3">
              <a:extLst>
                <a:ext uri="{FF2B5EF4-FFF2-40B4-BE49-F238E27FC236}">
                  <a16:creationId xmlns:a16="http://schemas.microsoft.com/office/drawing/2014/main" xmlns="" id="{0598C47E-E8C5-4142-BC75-E49AE9919C38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b="67343"/>
            <a:stretch/>
          </p:blipFill>
          <p:spPr>
            <a:xfrm>
              <a:off x="3973286" y="-39757"/>
              <a:ext cx="5236028" cy="2239617"/>
            </a:xfrm>
            <a:prstGeom prst="rect">
              <a:avLst/>
            </a:prstGeom>
          </p:spPr>
        </p:pic>
        <p:pic>
          <p:nvPicPr>
            <p:cNvPr id="11" name="Symbol zastępczy zawartości 3">
              <a:extLst>
                <a:ext uri="{FF2B5EF4-FFF2-40B4-BE49-F238E27FC236}">
                  <a16:creationId xmlns:a16="http://schemas.microsoft.com/office/drawing/2014/main" xmlns="" id="{744BE06C-0F8B-4DCD-82D1-8C3D10060AE9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t="59517"/>
            <a:stretch/>
          </p:blipFill>
          <p:spPr>
            <a:xfrm>
              <a:off x="3960034" y="2199860"/>
              <a:ext cx="5236028" cy="2776330"/>
            </a:xfrm>
            <a:prstGeom prst="rect">
              <a:avLst/>
            </a:prstGeom>
          </p:spPr>
        </p:pic>
      </p:grp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2A0013D1-8E8D-4A18-BE98-6762606BB551}"/>
              </a:ext>
            </a:extLst>
          </p:cNvPr>
          <p:cNvCxnSpPr>
            <a:cxnSpLocks/>
          </p:cNvCxnSpPr>
          <p:nvPr/>
        </p:nvCxnSpPr>
        <p:spPr>
          <a:xfrm>
            <a:off x="5168348" y="5037324"/>
            <a:ext cx="5426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 flipV="1">
            <a:off x="4091002" y="4625001"/>
            <a:ext cx="151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xmlns="" id="{C2FA78BA-65E3-4786-84CB-BC29101C2B7A}"/>
              </a:ext>
            </a:extLst>
          </p:cNvPr>
          <p:cNvCxnSpPr>
            <a:cxnSpLocks/>
          </p:cNvCxnSpPr>
          <p:nvPr/>
        </p:nvCxnSpPr>
        <p:spPr>
          <a:xfrm flipV="1">
            <a:off x="7622710" y="3650966"/>
            <a:ext cx="151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xmlns="" id="{6D990874-D7ED-49D2-9956-467910237835}"/>
              </a:ext>
            </a:extLst>
          </p:cNvPr>
          <p:cNvSpPr/>
          <p:nvPr/>
        </p:nvSpPr>
        <p:spPr>
          <a:xfrm>
            <a:off x="4452731" y="6351475"/>
            <a:ext cx="1789044" cy="5065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/>
          </a:p>
        </p:txBody>
      </p:sp>
      <p:pic>
        <p:nvPicPr>
          <p:cNvPr id="17" name="Dźwięk 16">
            <a:hlinkClick r:id="" action="ppaction://media"/>
            <a:extLst>
              <a:ext uri="{FF2B5EF4-FFF2-40B4-BE49-F238E27FC236}">
                <a16:creationId xmlns:a16="http://schemas.microsoft.com/office/drawing/2014/main" xmlns="" id="{200FC9E2-2297-4A19-9A7C-45EC3D454D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268616"/>
      </p:ext>
    </p:extLst>
  </p:cSld>
  <p:clrMapOvr>
    <a:masterClrMapping/>
  </p:clrMapOvr>
  <p:transition spd="slow" advTm="333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962BE38E-9A4A-4233-8646-1D33F743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12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57686A5-B52B-4FC3-B25B-F6EC98D604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0" t="9744" r="8882" b="5902"/>
          <a:stretch/>
        </p:blipFill>
        <p:spPr>
          <a:xfrm>
            <a:off x="1605463" y="911087"/>
            <a:ext cx="9279055" cy="5536096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08F3B80-27DF-41C6-81AA-878201307BA9}"/>
              </a:ext>
            </a:extLst>
          </p:cNvPr>
          <p:cNvSpPr txBox="1">
            <a:spLocks/>
          </p:cNvSpPr>
          <p:nvPr/>
        </p:nvSpPr>
        <p:spPr>
          <a:xfrm>
            <a:off x="4856732" y="61526"/>
            <a:ext cx="2776519" cy="776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7.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xmlns="" id="{A06C645A-D6B8-4E2B-AF47-5751B6057638}"/>
              </a:ext>
            </a:extLst>
          </p:cNvPr>
          <p:cNvCxnSpPr>
            <a:cxnSpLocks/>
          </p:cNvCxnSpPr>
          <p:nvPr/>
        </p:nvCxnSpPr>
        <p:spPr>
          <a:xfrm>
            <a:off x="2075401" y="6124631"/>
            <a:ext cx="114487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xmlns="" id="{BF7F77D5-5342-4CA6-BB71-748A66901F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729135"/>
      </p:ext>
    </p:extLst>
  </p:cSld>
  <p:clrMapOvr>
    <a:masterClrMapping/>
  </p:clrMapOvr>
  <p:transition spd="slow" advTm="179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97263344-4589-4236-913B-D1665B96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13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5D1873E-0E07-4E94-B877-17579040F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397" r="5454" b="3217"/>
          <a:stretch/>
        </p:blipFill>
        <p:spPr bwMode="auto">
          <a:xfrm>
            <a:off x="4005067" y="0"/>
            <a:ext cx="5900938" cy="674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E9A7A2D-73F1-465E-A93A-466CBDEBC3FA}"/>
              </a:ext>
            </a:extLst>
          </p:cNvPr>
          <p:cNvSpPr txBox="1">
            <a:spLocks/>
          </p:cNvSpPr>
          <p:nvPr/>
        </p:nvSpPr>
        <p:spPr>
          <a:xfrm>
            <a:off x="17700" y="3138634"/>
            <a:ext cx="3339402" cy="7766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>
                <a:latin typeface="Boopee" panose="02000506020000020003" pitchFamily="2" charset="0"/>
              </a:rPr>
              <a:t>Przykład 8.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BAA11B00-DF4D-4BF7-9C7C-D444855D06A5}"/>
              </a:ext>
            </a:extLst>
          </p:cNvPr>
          <p:cNvGrpSpPr/>
          <p:nvPr/>
        </p:nvGrpSpPr>
        <p:grpSpPr>
          <a:xfrm>
            <a:off x="4107508" y="2151686"/>
            <a:ext cx="1043599" cy="823367"/>
            <a:chOff x="4107508" y="2151686"/>
            <a:chExt cx="1043599" cy="823367"/>
          </a:xfrm>
        </p:grpSpPr>
        <p:sp>
          <p:nvSpPr>
            <p:cNvPr id="6" name="Owal 5">
              <a:extLst>
                <a:ext uri="{FF2B5EF4-FFF2-40B4-BE49-F238E27FC236}">
                  <a16:creationId xmlns:a16="http://schemas.microsoft.com/office/drawing/2014/main" xmlns="" id="{4896AEC9-5067-4674-B655-AEB274FD7BD6}"/>
                </a:ext>
              </a:extLst>
            </p:cNvPr>
            <p:cNvSpPr>
              <a:spLocks/>
            </p:cNvSpPr>
            <p:nvPr/>
          </p:nvSpPr>
          <p:spPr>
            <a:xfrm>
              <a:off x="4107508" y="2579053"/>
              <a:ext cx="360000" cy="396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>
                <a:solidFill>
                  <a:srgbClr val="FF0000"/>
                </a:solidFill>
              </a:endParaRPr>
            </a:p>
          </p:txBody>
        </p:sp>
        <p:sp>
          <p:nvSpPr>
            <p:cNvPr id="7" name="Owal 6">
              <a:extLst>
                <a:ext uri="{FF2B5EF4-FFF2-40B4-BE49-F238E27FC236}">
                  <a16:creationId xmlns:a16="http://schemas.microsoft.com/office/drawing/2014/main" xmlns="" id="{CC6E545B-F8AA-42D6-8DF7-FFC3C23E2C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7625" y="2151686"/>
              <a:ext cx="423482" cy="4457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>
                <a:solidFill>
                  <a:srgbClr val="FF0000"/>
                </a:solidFill>
              </a:endParaRPr>
            </a:p>
          </p:txBody>
        </p:sp>
      </p:grpSp>
      <p:pic>
        <p:nvPicPr>
          <p:cNvPr id="9" name="Dźwięk 8">
            <a:hlinkClick r:id="" action="ppaction://media"/>
            <a:extLst>
              <a:ext uri="{FF2B5EF4-FFF2-40B4-BE49-F238E27FC236}">
                <a16:creationId xmlns:a16="http://schemas.microsoft.com/office/drawing/2014/main" xmlns="" id="{448C3B24-A002-44EF-B7AF-B29BA947C3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74496"/>
      </p:ext>
    </p:extLst>
  </p:cSld>
  <p:clrMapOvr>
    <a:masterClrMapping/>
  </p:clrMapOvr>
  <p:transition spd="slow" advTm="28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2978497"/>
            <a:ext cx="8766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Boopee" panose="02000506020000020003" pitchFamily="2" charset="0"/>
              </a:rPr>
              <a:t>podsumowanie</a:t>
            </a: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xmlns="" id="{BE48C065-9E40-4E1B-8A24-8EBCB4363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99700"/>
      </p:ext>
    </p:extLst>
  </p:cSld>
  <p:clrMapOvr>
    <a:masterClrMapping/>
  </p:clrMapOvr>
  <p:transition spd="slow" advTm="242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xmlns="" id="{47870D50-F626-4568-A030-1DBB7F3B451B}"/>
              </a:ext>
            </a:extLst>
          </p:cNvPr>
          <p:cNvSpPr txBox="1">
            <a:spLocks/>
          </p:cNvSpPr>
          <p:nvPr/>
        </p:nvSpPr>
        <p:spPr>
          <a:xfrm>
            <a:off x="2050473" y="0"/>
            <a:ext cx="9448799" cy="15303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l-PL" sz="3200" b="1" dirty="0">
                <a:latin typeface="Boopee" panose="02000506020000020003" pitchFamily="2" charset="0"/>
              </a:rPr>
              <a:t>Zasady postępowania podczas</a:t>
            </a:r>
            <a:r>
              <a:rPr lang="pl-PL" sz="3200" b="1" dirty="0">
                <a:solidFill>
                  <a:srgbClr val="FF0000"/>
                </a:solidFill>
                <a:latin typeface="Boopee" panose="02000506020000020003" pitchFamily="2" charset="0"/>
              </a:rPr>
              <a:t> </a:t>
            </a:r>
            <a:r>
              <a:rPr lang="pl-PL" sz="3200" b="1" dirty="0">
                <a:latin typeface="Boopee" panose="02000506020000020003" pitchFamily="2" charset="0"/>
              </a:rPr>
              <a:t>rozwiązywania </a:t>
            </a:r>
          </a:p>
          <a:p>
            <a:pPr algn="ctr">
              <a:lnSpc>
                <a:spcPct val="150000"/>
              </a:lnSpc>
            </a:pPr>
            <a:r>
              <a:rPr lang="pl-PL" sz="3200" b="1" dirty="0">
                <a:latin typeface="Boopee" panose="02000506020000020003" pitchFamily="2" charset="0"/>
              </a:rPr>
              <a:t>problemów matematycznych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5D504581-B460-4E75-B0DE-3F0051703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4" y="1857590"/>
            <a:ext cx="10207788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800" dirty="0">
                <a:solidFill>
                  <a:prstClr val="black"/>
                </a:solidFill>
                <a:latin typeface="Century Gothic" panose="020B0502020202020204"/>
              </a:rPr>
              <a:t>Zapoznaj się z treścią zadania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7C48B2E0-F9C7-46C3-BCB5-1FB0126D7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4" y="2497976"/>
            <a:ext cx="11550107" cy="9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Jeśli treść zadania jest uzupełniona diagramem lub rysunkiem, sprawdź jakie informacje są w nim zawarte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12688738-44A5-4A40-B313-5AAAA3D9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4" y="3569910"/>
            <a:ext cx="10207788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Zaplanuj rozwiązanie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506B0AD8-C9F2-49E4-BA8E-1E2E5FC33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84" y="4205471"/>
            <a:ext cx="10207788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Zapisz kolejne etapy rozwiązania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8D3E0EF4-5D01-4187-88A8-6F3D7D108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4" y="4841032"/>
            <a:ext cx="10207788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Wykonaj niezbędne obliczenia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2BE0A0C7-BD7F-451E-B325-532DD6493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83" y="5476593"/>
            <a:ext cx="11536257" cy="9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>
                <a:solidFill>
                  <a:schemeClr val="bg1"/>
                </a:solidFill>
              </a:rPr>
              <a:t>Sprawdź, czy otrzymany wynik jest odpowiedzią na postawione w zadaniu pytanie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xmlns="" id="{EF8CD24C-B006-44D3-A138-C45025647C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662455"/>
      </p:ext>
    </p:extLst>
  </p:cSld>
  <p:clrMapOvr>
    <a:masterClrMapping/>
  </p:clrMapOvr>
  <p:transition spd="slow" advTm="770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233EE544-1E07-422C-B7E3-0E50D54D3949}"/>
              </a:ext>
            </a:extLst>
          </p:cNvPr>
          <p:cNvSpPr txBox="1">
            <a:spLocks/>
          </p:cNvSpPr>
          <p:nvPr/>
        </p:nvSpPr>
        <p:spPr>
          <a:xfrm>
            <a:off x="1712976" y="3158774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Dziękujemy za uwagę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4C78A4A7-94AF-4B7F-8975-E114191C4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7244"/>
      </p:ext>
    </p:extLst>
  </p:cSld>
  <p:clrMapOvr>
    <a:masterClrMapping/>
  </p:clrMapOvr>
  <p:transition spd="slow" advTm="6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xmlns="" id="{B62ED9D4-8813-438B-8F4F-8FCC3B5BE60C}"/>
              </a:ext>
            </a:extLst>
          </p:cNvPr>
          <p:cNvSpPr txBox="1">
            <a:spLocks/>
          </p:cNvSpPr>
          <p:nvPr/>
        </p:nvSpPr>
        <p:spPr>
          <a:xfrm>
            <a:off x="1468411" y="1677297"/>
            <a:ext cx="8766048" cy="317009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Egzamin ósmoklasisty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z matematyki</a:t>
            </a:r>
          </a:p>
          <a:p>
            <a:pPr algn="ctr"/>
            <a:endParaRPr lang="pl-PL" sz="4000" b="1" dirty="0">
              <a:latin typeface="Boopee" panose="02000506020000020003" pitchFamily="2" charset="0"/>
            </a:endParaRP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Zadania otwarte</a:t>
            </a: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xmlns="" id="{51033B26-207F-48F3-83A3-ED80BF25E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7751"/>
      </p:ext>
    </p:extLst>
  </p:cSld>
  <p:clrMapOvr>
    <a:masterClrMapping/>
  </p:clrMapOvr>
  <p:transition spd="slow" advTm="266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xmlns="" id="{A2D772C8-B8CF-413F-A310-AF760C71318B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Zadanie 20.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9043801-A280-4680-8D1B-3DF474BEDF53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199" y="1317172"/>
            <a:ext cx="10699601" cy="4484914"/>
          </a:xfrm>
          <a:prstGeom prst="rect">
            <a:avLst/>
          </a:prstGeom>
        </p:spPr>
      </p:pic>
      <p:pic>
        <p:nvPicPr>
          <p:cNvPr id="8" name="Dźwięk 7">
            <a:hlinkClick r:id="" action="ppaction://media"/>
            <a:extLst>
              <a:ext uri="{FF2B5EF4-FFF2-40B4-BE49-F238E27FC236}">
                <a16:creationId xmlns:a16="http://schemas.microsoft.com/office/drawing/2014/main" xmlns="" id="{3BD66927-3066-4FC7-BC69-1849FF335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7671"/>
      </p:ext>
    </p:extLst>
  </p:cSld>
  <p:clrMapOvr>
    <a:masterClrMapping/>
  </p:clrMapOvr>
  <p:transition spd="slow" advTm="185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FEA94F3-952F-415F-AE10-F06CD0D9EE83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zasady oceniania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B8B299C8-38FB-463E-B4E9-7E8492CF0A34}"/>
              </a:ext>
            </a:extLst>
          </p:cNvPr>
          <p:cNvSpPr txBox="1"/>
          <p:nvPr/>
        </p:nvSpPr>
        <p:spPr>
          <a:xfrm>
            <a:off x="723900" y="1997638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3 punkty – obliczenie wymiarów działki przed podziałem (50 m, 75 m)</a:t>
            </a:r>
          </a:p>
          <a:p>
            <a:endParaRPr lang="pl-PL" sz="2400" b="1" dirty="0">
              <a:solidFill>
                <a:schemeClr val="bg1"/>
              </a:solidFill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2 punkty – poprawny sposób obliczenia jednego wymiaru prostokąta</a:t>
            </a:r>
          </a:p>
          <a:p>
            <a:endParaRPr lang="pl-PL" sz="2400" b="1" dirty="0">
              <a:solidFill>
                <a:schemeClr val="bg1"/>
              </a:solidFill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1 punkt – ustalenie, że długości wymiarów małej działki pozostają </a:t>
            </a:r>
          </a:p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                 w stosunku 2:1</a:t>
            </a:r>
          </a:p>
          <a:p>
            <a:endParaRPr lang="pl-PL" sz="2400" b="1" dirty="0">
              <a:solidFill>
                <a:schemeClr val="bg1"/>
              </a:solidFill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ea typeface="Cambria" panose="02040503050406030204" pitchFamily="18" charset="0"/>
              </a:rPr>
              <a:t>0 punktów – rozwiązanie błędne lub brak rozwiązania</a:t>
            </a:r>
          </a:p>
        </p:txBody>
      </p:sp>
      <p:pic>
        <p:nvPicPr>
          <p:cNvPr id="8" name="Dźwięk 7">
            <a:hlinkClick r:id="" action="ppaction://media"/>
            <a:extLst>
              <a:ext uri="{FF2B5EF4-FFF2-40B4-BE49-F238E27FC236}">
                <a16:creationId xmlns:a16="http://schemas.microsoft.com/office/drawing/2014/main" xmlns="" id="{6E3C6428-BB5A-4CB4-860A-04E053043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3291"/>
      </p:ext>
    </p:extLst>
  </p:cSld>
  <p:clrMapOvr>
    <a:masterClrMapping/>
  </p:clrMapOvr>
  <p:transition spd="slow" advTm="427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xmlns="" id="{9DA14601-AD1E-4383-883D-35BA3887448B}"/>
              </a:ext>
            </a:extLst>
          </p:cNvPr>
          <p:cNvSpPr txBox="1">
            <a:spLocks/>
          </p:cNvSpPr>
          <p:nvPr/>
        </p:nvSpPr>
        <p:spPr>
          <a:xfrm>
            <a:off x="1712976" y="2281964"/>
            <a:ext cx="8766048" cy="1938992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Rozwiązania uczniowskie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 egzaminu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W roku 2019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xmlns="" id="{8E5EE5E4-A369-4DD5-8557-5DF2CD6D2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2039"/>
      </p:ext>
    </p:extLst>
  </p:cSld>
  <p:clrMapOvr>
    <a:masterClrMapping/>
  </p:clrMapOvr>
  <p:transition spd="slow" advTm="286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1.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502445F-0245-477E-B1AF-C04D8A0D4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11" r="26161" b="13044"/>
          <a:stretch/>
        </p:blipFill>
        <p:spPr>
          <a:xfrm>
            <a:off x="4493405" y="0"/>
            <a:ext cx="5215039" cy="6833559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2617DC02-E19C-4924-B04D-795F528D63CB}"/>
              </a:ext>
            </a:extLst>
          </p:cNvPr>
          <p:cNvGrpSpPr/>
          <p:nvPr/>
        </p:nvGrpSpPr>
        <p:grpSpPr>
          <a:xfrm>
            <a:off x="5744496" y="13252"/>
            <a:ext cx="852762" cy="883059"/>
            <a:chOff x="5744496" y="13252"/>
            <a:chExt cx="852762" cy="883059"/>
          </a:xfrm>
        </p:grpSpPr>
        <p:sp>
          <p:nvSpPr>
            <p:cNvPr id="6" name="Owal 5">
              <a:extLst>
                <a:ext uri="{FF2B5EF4-FFF2-40B4-BE49-F238E27FC236}">
                  <a16:creationId xmlns:a16="http://schemas.microsoft.com/office/drawing/2014/main" xmlns="" id="{B8FE638C-5CAA-4BAA-BEE8-8B4A089B27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86238" y="13252"/>
              <a:ext cx="411020" cy="318897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7" name="Owal 6">
              <a:extLst>
                <a:ext uri="{FF2B5EF4-FFF2-40B4-BE49-F238E27FC236}">
                  <a16:creationId xmlns:a16="http://schemas.microsoft.com/office/drawing/2014/main" xmlns="" id="{EF9BF183-4CBB-4147-BFA8-ED3604E64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4496" y="573985"/>
              <a:ext cx="415440" cy="322326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</p:grp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700739C5-F3EB-4362-A49F-CC51FCBDA3A9}"/>
              </a:ext>
            </a:extLst>
          </p:cNvPr>
          <p:cNvCxnSpPr>
            <a:cxnSpLocks/>
          </p:cNvCxnSpPr>
          <p:nvPr/>
        </p:nvCxnSpPr>
        <p:spPr>
          <a:xfrm>
            <a:off x="5023274" y="4335588"/>
            <a:ext cx="119199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D2F373A6-C878-4CF7-9A0D-3DEA468F76DE}"/>
              </a:ext>
            </a:extLst>
          </p:cNvPr>
          <p:cNvCxnSpPr>
            <a:cxnSpLocks/>
          </p:cNvCxnSpPr>
          <p:nvPr/>
        </p:nvCxnSpPr>
        <p:spPr>
          <a:xfrm>
            <a:off x="6938213" y="6817671"/>
            <a:ext cx="119199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6A6A3152-D557-4E52-A0FD-D9F10B44505D}"/>
              </a:ext>
            </a:extLst>
          </p:cNvPr>
          <p:cNvCxnSpPr>
            <a:cxnSpLocks/>
          </p:cNvCxnSpPr>
          <p:nvPr/>
        </p:nvCxnSpPr>
        <p:spPr>
          <a:xfrm>
            <a:off x="5189962" y="4816610"/>
            <a:ext cx="97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Dźwięk 12">
            <a:hlinkClick r:id="" action="ppaction://media"/>
            <a:extLst>
              <a:ext uri="{FF2B5EF4-FFF2-40B4-BE49-F238E27FC236}">
                <a16:creationId xmlns:a16="http://schemas.microsoft.com/office/drawing/2014/main" xmlns="" id="{CA8C4ECA-8938-4676-8987-2D92882C76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855191"/>
      </p:ext>
    </p:extLst>
  </p:cSld>
  <p:clrMapOvr>
    <a:masterClrMapping/>
  </p:clrMapOvr>
  <p:transition spd="slow" advTm="307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>
            <a:extLst>
              <a:ext uri="{FF2B5EF4-FFF2-40B4-BE49-F238E27FC236}">
                <a16:creationId xmlns:a16="http://schemas.microsoft.com/office/drawing/2014/main" xmlns="" id="{993BFF7D-D255-4FA5-AB36-BBFBD2D5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2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2.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71D8BDB-44F6-4969-9ED8-657794AFAD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5"/>
          <a:stretch/>
        </p:blipFill>
        <p:spPr>
          <a:xfrm>
            <a:off x="3222909" y="-1"/>
            <a:ext cx="7542543" cy="6858000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xmlns="" id="{D1D2B389-75C0-4AA0-BBFE-264A7F9A35E6}"/>
              </a:ext>
            </a:extLst>
          </p:cNvPr>
          <p:cNvGrpSpPr/>
          <p:nvPr/>
        </p:nvGrpSpPr>
        <p:grpSpPr>
          <a:xfrm>
            <a:off x="6530998" y="1084194"/>
            <a:ext cx="1159772" cy="739769"/>
            <a:chOff x="6530998" y="1084194"/>
            <a:chExt cx="1159772" cy="739769"/>
          </a:xfrm>
        </p:grpSpPr>
        <p:sp>
          <p:nvSpPr>
            <p:cNvPr id="5" name="Owal 4">
              <a:extLst>
                <a:ext uri="{FF2B5EF4-FFF2-40B4-BE49-F238E27FC236}">
                  <a16:creationId xmlns:a16="http://schemas.microsoft.com/office/drawing/2014/main" xmlns="" id="{ED310293-DC50-4D03-8474-1B14E1308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9750" y="1084194"/>
              <a:ext cx="411020" cy="318897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6" name="Owal 5">
              <a:extLst>
                <a:ext uri="{FF2B5EF4-FFF2-40B4-BE49-F238E27FC236}">
                  <a16:creationId xmlns:a16="http://schemas.microsoft.com/office/drawing/2014/main" xmlns="" id="{ADBE93A4-E943-4696-B009-8260D751E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0998" y="1501637"/>
              <a:ext cx="415440" cy="322326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</p:grp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5701661" y="2864596"/>
            <a:ext cx="234241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xmlns="" id="{0E72CB79-6ED9-4FE9-B52F-121DDA99D8B1}"/>
              </a:ext>
            </a:extLst>
          </p:cNvPr>
          <p:cNvCxnSpPr>
            <a:cxnSpLocks/>
          </p:cNvCxnSpPr>
          <p:nvPr/>
        </p:nvCxnSpPr>
        <p:spPr>
          <a:xfrm>
            <a:off x="6476915" y="4938565"/>
            <a:ext cx="115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F2699501-1AF2-4857-9FBD-CA8A09922E88}"/>
              </a:ext>
            </a:extLst>
          </p:cNvPr>
          <p:cNvCxnSpPr>
            <a:cxnSpLocks/>
          </p:cNvCxnSpPr>
          <p:nvPr/>
        </p:nvCxnSpPr>
        <p:spPr>
          <a:xfrm>
            <a:off x="8749662" y="6614965"/>
            <a:ext cx="115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źwięk 14">
            <a:hlinkClick r:id="" action="ppaction://media"/>
            <a:extLst>
              <a:ext uri="{FF2B5EF4-FFF2-40B4-BE49-F238E27FC236}">
                <a16:creationId xmlns:a16="http://schemas.microsoft.com/office/drawing/2014/main" xmlns="" id="{DA57E7FF-5120-407D-92C6-6728A891D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732285"/>
      </p:ext>
    </p:extLst>
  </p:cSld>
  <p:clrMapOvr>
    <a:masterClrMapping/>
  </p:clrMapOvr>
  <p:transition spd="slow" advTm="265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">
            <a:extLst>
              <a:ext uri="{FF2B5EF4-FFF2-40B4-BE49-F238E27FC236}">
                <a16:creationId xmlns:a16="http://schemas.microsoft.com/office/drawing/2014/main" xmlns="" id="{D1BB18DE-1A79-45F3-8DCC-9ADB38FDD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"/>
          <a:stretch>
            <a:fillRect/>
          </a:stretch>
        </p:blipFill>
        <p:spPr bwMode="auto">
          <a:xfrm>
            <a:off x="2861619" y="0"/>
            <a:ext cx="797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xmlns="" id="{271545FF-677E-449B-86F1-361020C2AC1C}"/>
              </a:ext>
            </a:extLst>
          </p:cNvPr>
          <p:cNvCxnSpPr>
            <a:cxnSpLocks/>
          </p:cNvCxnSpPr>
          <p:nvPr/>
        </p:nvCxnSpPr>
        <p:spPr>
          <a:xfrm>
            <a:off x="3433011" y="3765744"/>
            <a:ext cx="3276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B4241F1D-E246-43BD-B3AF-5943E4D82064}"/>
              </a:ext>
            </a:extLst>
          </p:cNvPr>
          <p:cNvCxnSpPr>
            <a:cxnSpLocks/>
          </p:cNvCxnSpPr>
          <p:nvPr/>
        </p:nvCxnSpPr>
        <p:spPr>
          <a:xfrm>
            <a:off x="5022574" y="3191878"/>
            <a:ext cx="119199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074A5160-4CC9-42DB-8D15-DD65453B65D1}"/>
              </a:ext>
            </a:extLst>
          </p:cNvPr>
          <p:cNvCxnSpPr>
            <a:cxnSpLocks/>
          </p:cNvCxnSpPr>
          <p:nvPr/>
        </p:nvCxnSpPr>
        <p:spPr>
          <a:xfrm>
            <a:off x="8481022" y="6667971"/>
            <a:ext cx="16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953AD903-B6DA-4666-8DC2-1FC93435BD6E}"/>
              </a:ext>
            </a:extLst>
          </p:cNvPr>
          <p:cNvSpPr>
            <a:spLocks noChangeAspect="1"/>
          </p:cNvSpPr>
          <p:nvPr/>
        </p:nvSpPr>
        <p:spPr>
          <a:xfrm>
            <a:off x="7977070" y="621054"/>
            <a:ext cx="1007904" cy="78199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3" name="Tytuł 3">
            <a:extLst>
              <a:ext uri="{FF2B5EF4-FFF2-40B4-BE49-F238E27FC236}">
                <a16:creationId xmlns:a16="http://schemas.microsoft.com/office/drawing/2014/main" xmlns="" id="{78B41CD5-ADB2-4384-80E6-E1D2C22F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8138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3.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1" name="Dźwięk 10">
            <a:hlinkClick r:id="" action="ppaction://media"/>
            <a:extLst>
              <a:ext uri="{FF2B5EF4-FFF2-40B4-BE49-F238E27FC236}">
                <a16:creationId xmlns:a16="http://schemas.microsoft.com/office/drawing/2014/main" xmlns="" id="{EB15B2AD-D064-4CFD-AD8D-AEAB8502AA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198858"/>
      </p:ext>
    </p:extLst>
  </p:cSld>
  <p:clrMapOvr>
    <a:masterClrMapping/>
  </p:clrMapOvr>
  <p:transition spd="slow" advTm="311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>
            <a:extLst>
              <a:ext uri="{FF2B5EF4-FFF2-40B4-BE49-F238E27FC236}">
                <a16:creationId xmlns:a16="http://schemas.microsoft.com/office/drawing/2014/main" xmlns="" id="{14CEDFED-F90C-4536-96E7-BB58D72E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4.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3B943AE-5F7D-46BC-8D49-C9D32A9A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t="34378" r="10449" b="11646"/>
          <a:stretch>
            <a:fillRect/>
          </a:stretch>
        </p:blipFill>
        <p:spPr bwMode="auto">
          <a:xfrm>
            <a:off x="2969187" y="140570"/>
            <a:ext cx="8546952" cy="672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5ED233A0-7E53-46BB-A743-1CB55BC38524}"/>
              </a:ext>
            </a:extLst>
          </p:cNvPr>
          <p:cNvCxnSpPr>
            <a:cxnSpLocks/>
          </p:cNvCxnSpPr>
          <p:nvPr/>
        </p:nvCxnSpPr>
        <p:spPr>
          <a:xfrm>
            <a:off x="3790821" y="4123553"/>
            <a:ext cx="104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5221357" y="4640386"/>
            <a:ext cx="376618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C35C331A-0A68-4F0B-9FD8-3C49AC0CF924}"/>
              </a:ext>
            </a:extLst>
          </p:cNvPr>
          <p:cNvCxnSpPr>
            <a:cxnSpLocks/>
          </p:cNvCxnSpPr>
          <p:nvPr/>
        </p:nvCxnSpPr>
        <p:spPr>
          <a:xfrm>
            <a:off x="9504168" y="6614960"/>
            <a:ext cx="164091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3B8BB126-C1E2-4DBB-8713-3895FC463C1D}"/>
              </a:ext>
            </a:extLst>
          </p:cNvPr>
          <p:cNvGrpSpPr/>
          <p:nvPr/>
        </p:nvGrpSpPr>
        <p:grpSpPr>
          <a:xfrm>
            <a:off x="4201640" y="1832132"/>
            <a:ext cx="2282287" cy="581891"/>
            <a:chOff x="4201640" y="1832132"/>
            <a:chExt cx="2282287" cy="581891"/>
          </a:xfrm>
        </p:grpSpPr>
        <p:cxnSp>
          <p:nvCxnSpPr>
            <p:cNvPr id="4" name="Łącznik prosty 3">
              <a:extLst>
                <a:ext uri="{FF2B5EF4-FFF2-40B4-BE49-F238E27FC236}">
                  <a16:creationId xmlns:a16="http://schemas.microsoft.com/office/drawing/2014/main" xmlns="" id="{DC445589-B527-4D60-8398-7A60F9E04BA8}"/>
                </a:ext>
              </a:extLst>
            </p:cNvPr>
            <p:cNvCxnSpPr>
              <a:cxnSpLocks/>
            </p:cNvCxnSpPr>
            <p:nvPr/>
          </p:nvCxnSpPr>
          <p:spPr>
            <a:xfrm>
              <a:off x="4294406" y="2414023"/>
              <a:ext cx="189436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xmlns="" id="{B9B18EB9-E728-44C7-9A12-8C02F2E61CF8}"/>
                </a:ext>
              </a:extLst>
            </p:cNvPr>
            <p:cNvCxnSpPr>
              <a:cxnSpLocks/>
            </p:cNvCxnSpPr>
            <p:nvPr/>
          </p:nvCxnSpPr>
          <p:spPr>
            <a:xfrm>
              <a:off x="4201640" y="1832132"/>
              <a:ext cx="2282287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Dźwięk 11">
            <a:hlinkClick r:id="" action="ppaction://media"/>
            <a:extLst>
              <a:ext uri="{FF2B5EF4-FFF2-40B4-BE49-F238E27FC236}">
                <a16:creationId xmlns:a16="http://schemas.microsoft.com/office/drawing/2014/main" xmlns="" id="{3D17FF07-407A-453E-8C92-C31DE91ACB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063005"/>
      </p:ext>
    </p:extLst>
  </p:cSld>
  <p:clrMapOvr>
    <a:masterClrMapping/>
  </p:clrMapOvr>
  <p:transition spd="slow" advTm="246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.4|4.4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7|5.8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2|5.9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2|5.3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1.4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4.6|8.2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0.6|11.6|12.4|9.8|9.2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3819</TotalTime>
  <Words>175</Words>
  <Application>Microsoft Office PowerPoint</Application>
  <PresentationFormat>Niestandardowy</PresentationFormat>
  <Paragraphs>59</Paragraphs>
  <Slides>16</Slides>
  <Notes>16</Notes>
  <HiddenSlides>0</HiddenSlides>
  <MMClips>16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Wycinek</vt:lpstr>
      <vt:lpstr>2_Projekt niestandardowy</vt:lpstr>
      <vt:lpstr>1_Projekt niestandardowy</vt:lpstr>
      <vt:lpstr>Projekt niestandardowy</vt:lpstr>
      <vt:lpstr>POMAGAMY UCZNIOM  W Przygotowaniu SIĘ do egzaminu ósmoklasisty  matematyka</vt:lpstr>
      <vt:lpstr>Prezentacja programu PowerPoint</vt:lpstr>
      <vt:lpstr>Prezentacja programu PowerPoint</vt:lpstr>
      <vt:lpstr>Prezentacja programu PowerPoint</vt:lpstr>
      <vt:lpstr>Prezentacja programu PowerPoint</vt:lpstr>
      <vt:lpstr>Przykład 1.</vt:lpstr>
      <vt:lpstr>Przykład 2.</vt:lpstr>
      <vt:lpstr>Przykład 3.</vt:lpstr>
      <vt:lpstr>Przykład 4.</vt:lpstr>
      <vt:lpstr>Przykład 5.</vt:lpstr>
      <vt:lpstr>Przykład 6.</vt:lpstr>
      <vt:lpstr>Prezentacja programu PowerPoint</vt:lpstr>
      <vt:lpstr>Prezentacja programu PowerPoint</vt:lpstr>
      <vt:lpstr>podsumowanie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Użytkownik systemu Windows</cp:lastModifiedBy>
  <cp:revision>221</cp:revision>
  <dcterms:created xsi:type="dcterms:W3CDTF">2020-04-18T18:38:09Z</dcterms:created>
  <dcterms:modified xsi:type="dcterms:W3CDTF">2021-10-18T11:42:34Z</dcterms:modified>
</cp:coreProperties>
</file>